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Lst>
  <p:notesMasterIdLst>
    <p:notesMasterId r:id="rId29"/>
  </p:notesMasterIdLst>
  <p:handoutMasterIdLst>
    <p:handoutMasterId r:id="rId30"/>
  </p:handoutMasterIdLst>
  <p:sldIdLst>
    <p:sldId id="329" r:id="rId5"/>
    <p:sldId id="526" r:id="rId6"/>
    <p:sldId id="527" r:id="rId7"/>
    <p:sldId id="528" r:id="rId8"/>
    <p:sldId id="529" r:id="rId9"/>
    <p:sldId id="530" r:id="rId10"/>
    <p:sldId id="532" r:id="rId11"/>
    <p:sldId id="533" r:id="rId12"/>
    <p:sldId id="554" r:id="rId13"/>
    <p:sldId id="535" r:id="rId14"/>
    <p:sldId id="551" r:id="rId15"/>
    <p:sldId id="536" r:id="rId16"/>
    <p:sldId id="537" r:id="rId17"/>
    <p:sldId id="549" r:id="rId18"/>
    <p:sldId id="539" r:id="rId19"/>
    <p:sldId id="540" r:id="rId20"/>
    <p:sldId id="541" r:id="rId21"/>
    <p:sldId id="542" r:id="rId22"/>
    <p:sldId id="543" r:id="rId23"/>
    <p:sldId id="544" r:id="rId24"/>
    <p:sldId id="545" r:id="rId25"/>
    <p:sldId id="546" r:id="rId26"/>
    <p:sldId id="547" r:id="rId27"/>
    <p:sldId id="548" r:id="rId28"/>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6">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89" autoAdjust="0"/>
  </p:normalViewPr>
  <p:slideViewPr>
    <p:cSldViewPr>
      <p:cViewPr varScale="1">
        <p:scale>
          <a:sx n="81" d="100"/>
          <a:sy n="81" d="100"/>
        </p:scale>
        <p:origin x="725" y="58"/>
      </p:cViewPr>
      <p:guideLst>
        <p:guide orient="horz" pos="2175"/>
        <p:guide pos="3816"/>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28"/>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1"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60"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38"/>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68"/>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179" y="6356056"/>
            <a:ext cx="2743128" cy="365108"/>
          </a:xfrm>
        </p:spPr>
        <p:txBody>
          <a:bodyPr/>
          <a:lstStyle/>
          <a:p>
            <a:fld id="{DB09130F-5572-4EEF-B992-9383CC0B66A5}" type="datetimeFigureOut">
              <a:rPr lang="zh-CN" altLang="en-US" smtClean="0"/>
              <a:t>2022/4/3</a:t>
            </a:fld>
            <a:endParaRPr lang="zh-CN" altLang="en-US"/>
          </a:p>
        </p:txBody>
      </p:sp>
      <p:sp>
        <p:nvSpPr>
          <p:cNvPr id="3" name="页脚占位符 2"/>
          <p:cNvSpPr>
            <a:spLocks noGrp="1"/>
          </p:cNvSpPr>
          <p:nvPr>
            <p:ph type="ftr" sz="quarter" idx="11"/>
          </p:nvPr>
        </p:nvSpPr>
        <p:spPr>
          <a:xfrm>
            <a:off x="4038495" y="6356056"/>
            <a:ext cx="4114693" cy="365108"/>
          </a:xfrm>
        </p:spPr>
        <p:txBody>
          <a:bodyPr/>
          <a:lstStyle/>
          <a:p>
            <a:endParaRPr lang="zh-CN" altLang="en-US"/>
          </a:p>
        </p:txBody>
      </p:sp>
      <p:sp>
        <p:nvSpPr>
          <p:cNvPr id="4" name="灯片编号占位符 3"/>
          <p:cNvSpPr>
            <a:spLocks noGrp="1"/>
          </p:cNvSpPr>
          <p:nvPr>
            <p:ph type="sldNum" sz="quarter" idx="12"/>
          </p:nvPr>
        </p:nvSpPr>
        <p:spPr>
          <a:xfrm>
            <a:off x="8610376" y="6356056"/>
            <a:ext cx="2743128" cy="365108"/>
          </a:xfrm>
        </p:spPr>
        <p:txBody>
          <a:bodyPr/>
          <a:lstStyle/>
          <a:p>
            <a:fld id="{734B2A1F-0968-4D41-8027-38EABA3E7552}" type="slidenum">
              <a:rPr lang="zh-CN" altLang="en-US" smtClean="0"/>
              <a:t>‹#›</a:t>
            </a:fld>
            <a:endParaRPr lang="zh-CN" altLang="en-US"/>
          </a:p>
        </p:txBody>
      </p:sp>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l="16444" r="1" b="1"/>
          <a:stretch>
            <a:fillRect/>
          </a:stretch>
        </p:blipFill>
        <p:spPr>
          <a:xfrm>
            <a:off x="20" y="10"/>
            <a:ext cx="12191662" cy="6857672"/>
          </a:xfrm>
          <a:prstGeom prst="rect">
            <a:avLst/>
          </a:prstGeom>
        </p:spPr>
      </p:pic>
      <p:sp>
        <p:nvSpPr>
          <p:cNvPr id="8" name="矩形 7"/>
          <p:cNvSpPr/>
          <p:nvPr userDrawn="1"/>
        </p:nvSpPr>
        <p:spPr>
          <a:xfrm>
            <a:off x="0" y="0"/>
            <a:ext cx="12191682" cy="6857682"/>
          </a:xfrm>
          <a:prstGeom prst="rect">
            <a:avLst/>
          </a:prstGeom>
          <a:gradFill>
            <a:gsLst>
              <a:gs pos="0">
                <a:schemeClr val="bg1">
                  <a:alpha val="0"/>
                </a:schemeClr>
              </a:gs>
              <a:gs pos="100000">
                <a:schemeClr val="bg1">
                  <a:lumMod val="75000"/>
                  <a:alpha val="34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1" name="矩形 10"/>
          <p:cNvSpPr/>
          <p:nvPr userDrawn="1"/>
        </p:nvSpPr>
        <p:spPr>
          <a:xfrm>
            <a:off x="8153188"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2" name="矩形 11"/>
          <p:cNvSpPr/>
          <p:nvPr userDrawn="1"/>
        </p:nvSpPr>
        <p:spPr>
          <a:xfrm>
            <a:off x="4038495" y="6721163"/>
            <a:ext cx="4114693" cy="136519"/>
          </a:xfrm>
          <a:prstGeom prst="rect">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3" name="矩形 12"/>
          <p:cNvSpPr/>
          <p:nvPr userDrawn="1"/>
        </p:nvSpPr>
        <p:spPr>
          <a:xfrm>
            <a:off x="0"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燕尾形 13"/>
          <p:cNvSpPr/>
          <p:nvPr userDrawn="1"/>
        </p:nvSpPr>
        <p:spPr>
          <a:xfrm>
            <a:off x="462976"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5" name="燕尾形 14"/>
          <p:cNvSpPr/>
          <p:nvPr userDrawn="1"/>
        </p:nvSpPr>
        <p:spPr>
          <a:xfrm>
            <a:off x="600131"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8" name="五边形 17"/>
          <p:cNvSpPr/>
          <p:nvPr userDrawn="1"/>
        </p:nvSpPr>
        <p:spPr>
          <a:xfrm>
            <a:off x="-1" y="266206"/>
            <a:ext cx="519220" cy="439817"/>
          </a:xfrm>
          <a:prstGeom prst="homePlate">
            <a:avLst>
              <a:gd name="adj" fmla="val 22280"/>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sp>
        <p:nvSpPr>
          <p:cNvPr id="20" name="矩形 19"/>
          <p:cNvSpPr/>
          <p:nvPr userDrawn="1"/>
        </p:nvSpPr>
        <p:spPr>
          <a:xfrm>
            <a:off x="-7700" y="224517"/>
            <a:ext cx="534615" cy="521849"/>
          </a:xfrm>
          <a:prstGeom prst="rect">
            <a:avLst/>
          </a:prstGeom>
        </p:spPr>
        <p:txBody>
          <a:bodyPr wrap="square">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LOGO</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userDrawn="1"/>
        </p:nvCxnSpPr>
        <p:spPr>
          <a:xfrm>
            <a:off x="2824407" y="507976"/>
            <a:ext cx="9367275" cy="0"/>
          </a:xfrm>
          <a:prstGeom prst="line">
            <a:avLst/>
          </a:prstGeom>
          <a:ln>
            <a:solidFill>
              <a:srgbClr val="292E3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6271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38" y="214313"/>
            <a:ext cx="7493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8" y="214313"/>
            <a:ext cx="13144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8"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5"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5" y="903288"/>
            <a:ext cx="4943475"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0"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90"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6"/>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6"/>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0"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4" y="6432550"/>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4"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1"/>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4"/>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4" y="765175"/>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1.xml"/><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0.png"/><Relationship Id="rId1" Type="http://schemas.openxmlformats.org/officeDocument/2006/relationships/slideLayout" Target="../slideLayouts/slideLayout11.xml"/><Relationship Id="rId5" Type="http://schemas.openxmlformats.org/officeDocument/2006/relationships/image" Target="../media/image32.png"/><Relationship Id="rId4" Type="http://schemas.openxmlformats.org/officeDocument/2006/relationships/image" Target="../media/image3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png"/><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0" y="2133601"/>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7" y="3552826"/>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3" y="4797426"/>
            <a:ext cx="251870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7" y="1538874"/>
            <a:ext cx="3468723"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2847154" y="2011928"/>
            <a:ext cx="7393624" cy="1015663"/>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项目一  选定资金筹集方案</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908752" y="5029673"/>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mc:AlternateContent xmlns:mc="http://schemas.openxmlformats.org/markup-compatibility/2006" xmlns:a14="http://schemas.microsoft.com/office/drawing/2010/main">
        <mc:Choice Requires="a14">
          <p:sp>
            <p:nvSpPr>
              <p:cNvPr id="2" name="文本框 1"/>
              <p:cNvSpPr txBox="1"/>
              <p:nvPr/>
            </p:nvSpPr>
            <p:spPr>
              <a:xfrm>
                <a:off x="2009254" y="1984308"/>
                <a:ext cx="7543130" cy="686342"/>
              </a:xfrm>
              <a:prstGeom prst="rect">
                <a:avLst/>
              </a:prstGeom>
              <a:noFill/>
            </p:spPr>
            <p:txBody>
              <a:bodyPr wrap="square" lIns="0" tIns="0" rIns="0" bIns="0" rtlCol="0" anchor="t">
                <a:spAutoFit/>
              </a:bodyPr>
              <a:lstStyle/>
              <a:p>
                <a:pPr marL="0" indent="0"/>
                <a:r>
                  <a:rPr lang="zh-CN" sz="2400" b="1" dirty="0">
                    <a:latin typeface="+mn-ea"/>
                    <a:ea typeface="+mn-ea"/>
                    <a:sym typeface="+mn-ea"/>
                  </a:rPr>
                  <a:t>发行价格为1200元：</a:t>
                </a:r>
                <a:r>
                  <a:rPr lang="en-US" altLang="zh-CN" sz="2400" b="1" dirty="0">
                    <a:latin typeface="+mn-ea"/>
                    <a:ea typeface="+mn-ea"/>
                    <a:sym typeface="+mn-ea"/>
                  </a:rPr>
                  <a:t>K=</a:t>
                </a:r>
                <a:r>
                  <a:rPr lang="en-US" altLang="zh-CN" sz="2400" dirty="0">
                    <a:sym typeface="+mn-ea"/>
                  </a:rPr>
                  <a:t> </a:t>
                </a:r>
                <a14:m>
                  <m:oMath xmlns:m="http://schemas.openxmlformats.org/officeDocument/2006/math">
                    <m:f>
                      <m:fPr>
                        <m:ctrlPr>
                          <a:rPr lang="en-US" altLang="zh-CN" sz="2800" i="1">
                            <a:latin typeface="Cambria Math" panose="02040503050406030204" pitchFamily="18" charset="0"/>
                            <a:sym typeface="+mn-ea"/>
                          </a:rPr>
                        </m:ctrlPr>
                      </m:fPr>
                      <m:num>
                        <m:r>
                          <a:rPr lang="en-US" altLang="zh-CN" sz="2800" b="1" i="1" smtClean="0">
                            <a:latin typeface="Cambria Math"/>
                            <a:sym typeface="+mn-ea"/>
                          </a:rPr>
                          <m:t>𝟏𝟎𝟎𝟎</m:t>
                        </m:r>
                        <m:r>
                          <a:rPr lang="en-US" altLang="zh-CN" sz="2800" b="1" i="1" smtClean="0">
                            <a:latin typeface="Cambria Math"/>
                            <a:sym typeface="+mn-ea"/>
                          </a:rPr>
                          <m:t>∗</m:t>
                        </m:r>
                        <m:r>
                          <a:rPr lang="en-US" altLang="zh-CN" sz="2800" b="1" i="1" smtClean="0">
                            <a:latin typeface="Cambria Math"/>
                            <a:sym typeface="+mn-ea"/>
                          </a:rPr>
                          <m:t>𝟏𝟐</m:t>
                        </m:r>
                        <m:r>
                          <a:rPr lang="en-US" altLang="zh-CN" sz="2800" b="1" i="1" smtClean="0">
                            <a:latin typeface="Cambria Math"/>
                            <a:sym typeface="+mn-ea"/>
                          </a:rPr>
                          <m:t>%∗</m:t>
                        </m:r>
                        <m:r>
                          <a:rPr lang="en-US" altLang="zh-CN" sz="2800" i="1">
                            <a:latin typeface="Cambria Math"/>
                            <a:sym typeface="+mn-ea"/>
                          </a:rPr>
                          <m:t>(</m:t>
                        </m:r>
                        <m:r>
                          <a:rPr lang="en-US" altLang="zh-CN" sz="2800" i="1">
                            <a:latin typeface="Cambria Math"/>
                            <a:sym typeface="+mn-ea"/>
                          </a:rPr>
                          <m:t>𝟏</m:t>
                        </m:r>
                        <m:r>
                          <a:rPr lang="en-US" altLang="zh-CN" sz="2800" i="1">
                            <a:latin typeface="Cambria Math"/>
                            <a:sym typeface="+mn-ea"/>
                          </a:rPr>
                          <m:t>−</m:t>
                        </m:r>
                        <m:r>
                          <a:rPr lang="en-US" altLang="zh-CN" sz="2800" b="1" i="1" smtClean="0">
                            <a:latin typeface="Cambria Math"/>
                            <a:sym typeface="+mn-ea"/>
                          </a:rPr>
                          <m:t>𝟐𝟓</m:t>
                        </m:r>
                        <m:r>
                          <a:rPr lang="en-US" altLang="zh-CN" sz="2800" b="1" i="1" smtClean="0">
                            <a:latin typeface="Cambria Math"/>
                            <a:sym typeface="+mn-ea"/>
                          </a:rPr>
                          <m:t>%</m:t>
                        </m:r>
                        <m:r>
                          <a:rPr lang="en-US" altLang="zh-CN" sz="2800" i="1">
                            <a:latin typeface="Cambria Math"/>
                            <a:sym typeface="+mn-ea"/>
                          </a:rPr>
                          <m:t>)</m:t>
                        </m:r>
                      </m:num>
                      <m:den>
                        <m:r>
                          <a:rPr lang="en-US" altLang="zh-CN" sz="2800" i="1">
                            <a:latin typeface="Cambria Math"/>
                            <a:sym typeface="+mn-ea"/>
                          </a:rPr>
                          <m:t>  </m:t>
                        </m:r>
                        <m:r>
                          <a:rPr lang="en-US" altLang="zh-CN" sz="2800" b="1" i="1" smtClean="0">
                            <a:latin typeface="Cambria Math"/>
                            <a:sym typeface="+mn-ea"/>
                          </a:rPr>
                          <m:t>𝟏𝟐𝟎𝟎</m:t>
                        </m:r>
                        <m:r>
                          <a:rPr lang="en-US" altLang="zh-CN" sz="2800" b="1" i="1" smtClean="0">
                            <a:latin typeface="Cambria Math"/>
                            <a:sym typeface="+mn-ea"/>
                          </a:rPr>
                          <m:t>∗</m:t>
                        </m:r>
                        <m:r>
                          <a:rPr lang="en-US" altLang="zh-CN" sz="2800" i="1">
                            <a:latin typeface="Cambria Math"/>
                            <a:sym typeface="+mn-ea"/>
                          </a:rPr>
                          <m:t>(</m:t>
                        </m:r>
                        <m:r>
                          <a:rPr lang="en-US" altLang="zh-CN" sz="2800" i="1">
                            <a:latin typeface="Cambria Math"/>
                            <a:sym typeface="+mn-ea"/>
                          </a:rPr>
                          <m:t>𝟏</m:t>
                        </m:r>
                        <m:r>
                          <a:rPr lang="en-US" altLang="zh-CN" sz="2800" i="1">
                            <a:latin typeface="Cambria Math"/>
                            <a:sym typeface="+mn-ea"/>
                          </a:rPr>
                          <m:t>−</m:t>
                        </m:r>
                        <m:r>
                          <a:rPr lang="en-US" altLang="zh-CN" sz="2800" b="1" i="1" smtClean="0">
                            <a:latin typeface="Cambria Math"/>
                            <a:sym typeface="+mn-ea"/>
                          </a:rPr>
                          <m:t>𝟐</m:t>
                        </m:r>
                        <m:r>
                          <a:rPr lang="en-US" altLang="zh-CN" sz="2800" b="1" i="1" smtClean="0">
                            <a:latin typeface="Cambria Math"/>
                            <a:sym typeface="+mn-ea"/>
                          </a:rPr>
                          <m:t>%</m:t>
                        </m:r>
                        <m:r>
                          <a:rPr lang="en-US" altLang="zh-CN" sz="2800" i="1">
                            <a:latin typeface="Cambria Math"/>
                            <a:sym typeface="+mn-ea"/>
                          </a:rPr>
                          <m:t>)</m:t>
                        </m:r>
                      </m:den>
                    </m:f>
                    <m:r>
                      <a:rPr lang="en-US" altLang="zh-CN" sz="2800" b="1" i="0" smtClean="0">
                        <a:latin typeface="Cambria Math"/>
                        <a:sym typeface="+mn-ea"/>
                      </a:rPr>
                      <m:t>=</m:t>
                    </m:r>
                    <m:r>
                      <a:rPr lang="en-US" altLang="zh-CN" sz="2800" b="1" i="0" smtClean="0">
                        <a:latin typeface="Cambria Math"/>
                        <a:sym typeface="+mn-ea"/>
                      </a:rPr>
                      <m:t>𝟕</m:t>
                    </m:r>
                    <m:r>
                      <a:rPr lang="en-US" altLang="zh-CN" sz="2800" b="1" i="1" smtClean="0">
                        <a:latin typeface="Cambria Math"/>
                        <a:sym typeface="+mn-ea"/>
                      </a:rPr>
                      <m:t>.</m:t>
                    </m:r>
                    <m:r>
                      <a:rPr lang="en-US" altLang="zh-CN" sz="2800" b="1" i="1" smtClean="0">
                        <a:latin typeface="Cambria Math"/>
                        <a:sym typeface="+mn-ea"/>
                      </a:rPr>
                      <m:t>𝟔𝟓</m:t>
                    </m:r>
                    <m:r>
                      <a:rPr lang="en-US" altLang="zh-CN" sz="2800" b="1" i="1" smtClean="0">
                        <a:latin typeface="Cambria Math"/>
                        <a:sym typeface="+mn-ea"/>
                      </a:rPr>
                      <m:t>%</m:t>
                    </m:r>
                  </m:oMath>
                </a14:m>
                <a:endParaRPr lang="zh-CN" altLang="en-US" sz="2800" b="1" dirty="0">
                  <a:latin typeface="+mn-ea"/>
                  <a:ea typeface="+mn-ea"/>
                  <a:sym typeface="+mn-ea"/>
                </a:endParaRPr>
              </a:p>
            </p:txBody>
          </p:sp>
        </mc:Choice>
        <mc:Fallback xmlns="">
          <p:sp>
            <p:nvSpPr>
              <p:cNvPr id="2" name="文本框 1"/>
              <p:cNvSpPr txBox="1">
                <a:spLocks noRot="1" noChangeAspect="1" noMove="1" noResize="1" noEditPoints="1" noAdjustHandles="1" noChangeArrowheads="1" noChangeShapeType="1" noTextEdit="1"/>
              </p:cNvSpPr>
              <p:nvPr/>
            </p:nvSpPr>
            <p:spPr>
              <a:xfrm>
                <a:off x="2009254" y="1984308"/>
                <a:ext cx="7543130" cy="686342"/>
              </a:xfrm>
              <a:prstGeom prst="rect">
                <a:avLst/>
              </a:prstGeom>
              <a:blipFill rotWithShape="1">
                <a:blip r:embed="rId2"/>
                <a:stretch>
                  <a:fillRect l="-2506" b="-267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文本框 4"/>
              <p:cNvSpPr txBox="1"/>
              <p:nvPr/>
            </p:nvSpPr>
            <p:spPr>
              <a:xfrm>
                <a:off x="1995526" y="3424949"/>
                <a:ext cx="8132922" cy="1055674"/>
              </a:xfrm>
              <a:prstGeom prst="rect">
                <a:avLst/>
              </a:prstGeom>
              <a:noFill/>
            </p:spPr>
            <p:txBody>
              <a:bodyPr wrap="square" lIns="0" tIns="0" rIns="0" bIns="0" rtlCol="0" anchor="t">
                <a:spAutoFit/>
              </a:bodyPr>
              <a:lstStyle/>
              <a:p>
                <a:r>
                  <a:rPr lang="zh-CN" sz="2400" b="1" dirty="0">
                    <a:latin typeface="+mn-ea"/>
                    <a:ea typeface="+mn-ea"/>
                    <a:sym typeface="+mn-ea"/>
                  </a:rPr>
                  <a:t>发行价格为1</a:t>
                </a:r>
                <a:r>
                  <a:rPr lang="en-US" altLang="zh-CN" sz="2400" b="1" dirty="0">
                    <a:latin typeface="+mn-ea"/>
                    <a:ea typeface="+mn-ea"/>
                    <a:sym typeface="+mn-ea"/>
                  </a:rPr>
                  <a:t>0</a:t>
                </a:r>
                <a:r>
                  <a:rPr lang="zh-CN" sz="2400" b="1" dirty="0">
                    <a:latin typeface="+mn-ea"/>
                    <a:ea typeface="+mn-ea"/>
                    <a:sym typeface="+mn-ea"/>
                  </a:rPr>
                  <a:t>00元：</a:t>
                </a:r>
                <a:r>
                  <a:rPr lang="en-US" altLang="zh-CN" sz="2000" dirty="0">
                    <a:latin typeface="+mn-ea"/>
                    <a:sym typeface="+mn-ea"/>
                  </a:rPr>
                  <a:t>K=</a:t>
                </a:r>
                <a:r>
                  <a:rPr lang="en-US" altLang="zh-CN" sz="2000" dirty="0">
                    <a:sym typeface="+mn-ea"/>
                  </a:rPr>
                  <a:t> </a:t>
                </a:r>
                <a14:m>
                  <m:oMath xmlns:m="http://schemas.openxmlformats.org/officeDocument/2006/math">
                    <m:f>
                      <m:fPr>
                        <m:ctrlPr>
                          <a:rPr lang="en-US" altLang="zh-CN" sz="2800" i="1">
                            <a:latin typeface="Cambria Math" panose="02040503050406030204" pitchFamily="18" charset="0"/>
                            <a:sym typeface="+mn-ea"/>
                          </a:rPr>
                        </m:ctrlPr>
                      </m:fPr>
                      <m:num>
                        <m:r>
                          <a:rPr lang="en-US" altLang="zh-CN" sz="2800" i="1">
                            <a:latin typeface="Cambria Math"/>
                            <a:sym typeface="+mn-ea"/>
                          </a:rPr>
                          <m:t>𝟏𝟎𝟎𝟎</m:t>
                        </m:r>
                        <m:r>
                          <a:rPr lang="en-US" altLang="zh-CN" sz="2800" i="1">
                            <a:latin typeface="Cambria Math"/>
                            <a:sym typeface="+mn-ea"/>
                          </a:rPr>
                          <m:t>∗</m:t>
                        </m:r>
                        <m:r>
                          <a:rPr lang="en-US" altLang="zh-CN" sz="2800" i="1">
                            <a:latin typeface="Cambria Math"/>
                            <a:sym typeface="+mn-ea"/>
                          </a:rPr>
                          <m:t>𝟏𝟐</m:t>
                        </m:r>
                        <m:r>
                          <a:rPr lang="en-US" altLang="zh-CN" sz="2800" i="1">
                            <a:latin typeface="Cambria Math"/>
                            <a:sym typeface="+mn-ea"/>
                          </a:rPr>
                          <m:t>%∗(</m:t>
                        </m:r>
                        <m:r>
                          <a:rPr lang="en-US" altLang="zh-CN" sz="2800" i="1">
                            <a:latin typeface="Cambria Math"/>
                            <a:sym typeface="+mn-ea"/>
                          </a:rPr>
                          <m:t>𝟏</m:t>
                        </m:r>
                        <m:r>
                          <a:rPr lang="en-US" altLang="zh-CN" sz="2800" i="1">
                            <a:latin typeface="Cambria Math"/>
                            <a:sym typeface="+mn-ea"/>
                          </a:rPr>
                          <m:t>−</m:t>
                        </m:r>
                        <m:r>
                          <a:rPr lang="en-US" altLang="zh-CN" sz="2800" i="1">
                            <a:latin typeface="Cambria Math"/>
                            <a:sym typeface="+mn-ea"/>
                          </a:rPr>
                          <m:t>𝟐𝟓</m:t>
                        </m:r>
                        <m:r>
                          <a:rPr lang="en-US" altLang="zh-CN" sz="2800" i="1">
                            <a:latin typeface="Cambria Math"/>
                            <a:sym typeface="+mn-ea"/>
                          </a:rPr>
                          <m:t>%)</m:t>
                        </m:r>
                      </m:num>
                      <m:den>
                        <m:r>
                          <a:rPr lang="en-US" altLang="zh-CN" sz="2800" i="1">
                            <a:latin typeface="Cambria Math"/>
                            <a:sym typeface="+mn-ea"/>
                          </a:rPr>
                          <m:t>  </m:t>
                        </m:r>
                        <m:r>
                          <a:rPr lang="en-US" altLang="zh-CN" sz="2800" i="1">
                            <a:latin typeface="Cambria Math"/>
                            <a:sym typeface="+mn-ea"/>
                          </a:rPr>
                          <m:t>𝟏</m:t>
                        </m:r>
                        <m:r>
                          <a:rPr lang="en-US" altLang="zh-CN" sz="2800" b="1" i="1" smtClean="0">
                            <a:latin typeface="Cambria Math"/>
                            <a:sym typeface="+mn-ea"/>
                          </a:rPr>
                          <m:t>𝟎</m:t>
                        </m:r>
                        <m:r>
                          <a:rPr lang="en-US" altLang="zh-CN" sz="2800" i="1">
                            <a:latin typeface="Cambria Math"/>
                            <a:sym typeface="+mn-ea"/>
                          </a:rPr>
                          <m:t>𝟎𝟎</m:t>
                        </m:r>
                        <m:r>
                          <a:rPr lang="en-US" altLang="zh-CN" sz="2800" i="1">
                            <a:latin typeface="Cambria Math"/>
                            <a:sym typeface="+mn-ea"/>
                          </a:rPr>
                          <m:t>∗(</m:t>
                        </m:r>
                        <m:r>
                          <a:rPr lang="en-US" altLang="zh-CN" sz="2800" i="1">
                            <a:latin typeface="Cambria Math"/>
                            <a:sym typeface="+mn-ea"/>
                          </a:rPr>
                          <m:t>𝟏</m:t>
                        </m:r>
                        <m:r>
                          <a:rPr lang="en-US" altLang="zh-CN" sz="2800" i="1">
                            <a:latin typeface="Cambria Math"/>
                            <a:sym typeface="+mn-ea"/>
                          </a:rPr>
                          <m:t>−</m:t>
                        </m:r>
                        <m:r>
                          <a:rPr lang="en-US" altLang="zh-CN" sz="2800" i="1">
                            <a:latin typeface="Cambria Math"/>
                            <a:sym typeface="+mn-ea"/>
                          </a:rPr>
                          <m:t>𝟐</m:t>
                        </m:r>
                        <m:r>
                          <a:rPr lang="en-US" altLang="zh-CN" sz="2800" i="1">
                            <a:latin typeface="Cambria Math"/>
                            <a:sym typeface="+mn-ea"/>
                          </a:rPr>
                          <m:t>%)</m:t>
                        </m:r>
                      </m:den>
                    </m:f>
                    <m:r>
                      <a:rPr lang="en-US" altLang="zh-CN" sz="2800">
                        <a:latin typeface="Cambria Math"/>
                        <a:sym typeface="+mn-ea"/>
                      </a:rPr>
                      <m:t>=</m:t>
                    </m:r>
                    <m:r>
                      <a:rPr lang="en-US" altLang="zh-CN" sz="2800" b="1" i="1" smtClean="0">
                        <a:latin typeface="Cambria Math"/>
                        <a:sym typeface="+mn-ea"/>
                      </a:rPr>
                      <m:t>𝟗</m:t>
                    </m:r>
                    <m:r>
                      <a:rPr lang="en-US" altLang="zh-CN" sz="2800" b="1" i="1" smtClean="0">
                        <a:latin typeface="Cambria Math"/>
                        <a:sym typeface="+mn-ea"/>
                      </a:rPr>
                      <m:t>.</m:t>
                    </m:r>
                    <m:r>
                      <a:rPr lang="en-US" altLang="zh-CN" sz="2800" b="1" i="1" smtClean="0">
                        <a:latin typeface="Cambria Math"/>
                        <a:sym typeface="+mn-ea"/>
                      </a:rPr>
                      <m:t>𝟏𝟖</m:t>
                    </m:r>
                    <m:r>
                      <a:rPr lang="en-US" altLang="zh-CN" sz="2800" i="1">
                        <a:latin typeface="Cambria Math"/>
                        <a:sym typeface="+mn-ea"/>
                      </a:rPr>
                      <m:t>%</m:t>
                    </m:r>
                  </m:oMath>
                </a14:m>
                <a:endParaRPr lang="zh-CN" altLang="en-US" sz="2800" dirty="0">
                  <a:latin typeface="+mn-ea"/>
                  <a:sym typeface="+mn-ea"/>
                </a:endParaRPr>
              </a:p>
              <a:p>
                <a:pPr marL="0" indent="0"/>
                <a:endParaRPr lang="zh-CN" altLang="en-US" sz="2400" b="1" dirty="0">
                  <a:latin typeface="+mn-ea"/>
                  <a:ea typeface="+mn-ea"/>
                  <a:sym typeface="+mn-ea"/>
                </a:endParaRPr>
              </a:p>
            </p:txBody>
          </p:sp>
        </mc:Choice>
        <mc:Fallback xmlns="">
          <p:sp>
            <p:nvSpPr>
              <p:cNvPr id="5" name="文本框 4"/>
              <p:cNvSpPr txBox="1">
                <a:spLocks noRot="1" noChangeAspect="1" noMove="1" noResize="1" noEditPoints="1" noAdjustHandles="1" noChangeArrowheads="1" noChangeShapeType="1" noTextEdit="1"/>
              </p:cNvSpPr>
              <p:nvPr/>
            </p:nvSpPr>
            <p:spPr>
              <a:xfrm>
                <a:off x="1995526" y="3424949"/>
                <a:ext cx="8132922" cy="1055674"/>
              </a:xfrm>
              <a:prstGeom prst="rect">
                <a:avLst/>
              </a:prstGeom>
              <a:blipFill rotWithShape="1">
                <a:blip r:embed="rId3"/>
                <a:stretch>
                  <a:fillRect l="-224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文本框 6"/>
              <p:cNvSpPr txBox="1"/>
              <p:nvPr/>
            </p:nvSpPr>
            <p:spPr>
              <a:xfrm>
                <a:off x="2009254" y="4830890"/>
                <a:ext cx="8479234" cy="686342"/>
              </a:xfrm>
              <a:prstGeom prst="rect">
                <a:avLst/>
              </a:prstGeom>
              <a:noFill/>
            </p:spPr>
            <p:txBody>
              <a:bodyPr wrap="square" lIns="0" tIns="0" rIns="0" bIns="0" rtlCol="0" anchor="t">
                <a:spAutoFit/>
              </a:bodyPr>
              <a:lstStyle/>
              <a:p>
                <a:pPr marL="0" indent="0"/>
                <a:r>
                  <a:rPr lang="zh-CN" sz="2400" b="1" dirty="0">
                    <a:latin typeface="+mn-ea"/>
                    <a:ea typeface="+mn-ea"/>
                    <a:sym typeface="+mn-ea"/>
                  </a:rPr>
                  <a:t>发行价格为</a:t>
                </a:r>
                <a:r>
                  <a:rPr lang="en-US" altLang="zh-CN" sz="2400" b="1" dirty="0">
                    <a:latin typeface="+mn-ea"/>
                    <a:ea typeface="+mn-ea"/>
                    <a:sym typeface="+mn-ea"/>
                  </a:rPr>
                  <a:t>9</a:t>
                </a:r>
                <a:r>
                  <a:rPr lang="zh-CN" sz="2400" b="1" dirty="0">
                    <a:latin typeface="+mn-ea"/>
                    <a:ea typeface="+mn-ea"/>
                    <a:sym typeface="+mn-ea"/>
                  </a:rPr>
                  <a:t>00元：</a:t>
                </a:r>
                <a:r>
                  <a:rPr lang="en-US" altLang="zh-CN" sz="2400" dirty="0">
                    <a:latin typeface="+mn-ea"/>
                    <a:sym typeface="+mn-ea"/>
                  </a:rPr>
                  <a:t> K=</a:t>
                </a:r>
                <a:r>
                  <a:rPr lang="en-US" altLang="zh-CN" sz="2400" dirty="0">
                    <a:sym typeface="+mn-ea"/>
                  </a:rPr>
                  <a:t> </a:t>
                </a:r>
                <a14:m>
                  <m:oMath xmlns:m="http://schemas.openxmlformats.org/officeDocument/2006/math">
                    <m:f>
                      <m:fPr>
                        <m:ctrlPr>
                          <a:rPr lang="en-US" altLang="zh-CN" sz="2800" i="1">
                            <a:latin typeface="Cambria Math" panose="02040503050406030204" pitchFamily="18" charset="0"/>
                            <a:sym typeface="+mn-ea"/>
                          </a:rPr>
                        </m:ctrlPr>
                      </m:fPr>
                      <m:num>
                        <m:r>
                          <a:rPr lang="en-US" altLang="zh-CN" sz="2800" i="1">
                            <a:latin typeface="Cambria Math"/>
                            <a:sym typeface="+mn-ea"/>
                          </a:rPr>
                          <m:t>𝟏𝟎𝟎𝟎</m:t>
                        </m:r>
                        <m:r>
                          <a:rPr lang="en-US" altLang="zh-CN" sz="2800" i="1">
                            <a:latin typeface="Cambria Math"/>
                            <a:sym typeface="+mn-ea"/>
                          </a:rPr>
                          <m:t>∗</m:t>
                        </m:r>
                        <m:r>
                          <a:rPr lang="en-US" altLang="zh-CN" sz="2800" i="1">
                            <a:latin typeface="Cambria Math"/>
                            <a:sym typeface="+mn-ea"/>
                          </a:rPr>
                          <m:t>𝟏𝟐</m:t>
                        </m:r>
                        <m:r>
                          <a:rPr lang="en-US" altLang="zh-CN" sz="2800" i="1">
                            <a:latin typeface="Cambria Math"/>
                            <a:sym typeface="+mn-ea"/>
                          </a:rPr>
                          <m:t>%∗(</m:t>
                        </m:r>
                        <m:r>
                          <a:rPr lang="en-US" altLang="zh-CN" sz="2800" i="1">
                            <a:latin typeface="Cambria Math"/>
                            <a:sym typeface="+mn-ea"/>
                          </a:rPr>
                          <m:t>𝟏</m:t>
                        </m:r>
                        <m:r>
                          <a:rPr lang="en-US" altLang="zh-CN" sz="2800" i="1">
                            <a:latin typeface="Cambria Math"/>
                            <a:sym typeface="+mn-ea"/>
                          </a:rPr>
                          <m:t>−</m:t>
                        </m:r>
                        <m:r>
                          <a:rPr lang="en-US" altLang="zh-CN" sz="2800" i="1">
                            <a:latin typeface="Cambria Math"/>
                            <a:sym typeface="+mn-ea"/>
                          </a:rPr>
                          <m:t>𝟐𝟓</m:t>
                        </m:r>
                        <m:r>
                          <a:rPr lang="en-US" altLang="zh-CN" sz="2800" i="1">
                            <a:latin typeface="Cambria Math"/>
                            <a:sym typeface="+mn-ea"/>
                          </a:rPr>
                          <m:t>%)</m:t>
                        </m:r>
                      </m:num>
                      <m:den>
                        <m:r>
                          <a:rPr lang="en-US" altLang="zh-CN" sz="2800" i="1">
                            <a:latin typeface="Cambria Math"/>
                            <a:sym typeface="+mn-ea"/>
                          </a:rPr>
                          <m:t>  </m:t>
                        </m:r>
                        <m:r>
                          <a:rPr lang="en-US" altLang="zh-CN" sz="2800" b="1" i="1" smtClean="0">
                            <a:latin typeface="Cambria Math"/>
                            <a:sym typeface="+mn-ea"/>
                          </a:rPr>
                          <m:t>𝟗</m:t>
                        </m:r>
                        <m:r>
                          <a:rPr lang="en-US" altLang="zh-CN" sz="2800" i="1">
                            <a:latin typeface="Cambria Math"/>
                            <a:sym typeface="+mn-ea"/>
                          </a:rPr>
                          <m:t>𝟎𝟎</m:t>
                        </m:r>
                        <m:r>
                          <a:rPr lang="en-US" altLang="zh-CN" sz="2800" i="1">
                            <a:latin typeface="Cambria Math"/>
                            <a:sym typeface="+mn-ea"/>
                          </a:rPr>
                          <m:t>∗(</m:t>
                        </m:r>
                        <m:r>
                          <a:rPr lang="en-US" altLang="zh-CN" sz="2800" i="1">
                            <a:latin typeface="Cambria Math"/>
                            <a:sym typeface="+mn-ea"/>
                          </a:rPr>
                          <m:t>𝟏</m:t>
                        </m:r>
                        <m:r>
                          <a:rPr lang="en-US" altLang="zh-CN" sz="2800" i="1">
                            <a:latin typeface="Cambria Math"/>
                            <a:sym typeface="+mn-ea"/>
                          </a:rPr>
                          <m:t>−</m:t>
                        </m:r>
                        <m:r>
                          <a:rPr lang="en-US" altLang="zh-CN" sz="2800" i="1">
                            <a:latin typeface="Cambria Math"/>
                            <a:sym typeface="+mn-ea"/>
                          </a:rPr>
                          <m:t>𝟐</m:t>
                        </m:r>
                        <m:r>
                          <a:rPr lang="en-US" altLang="zh-CN" sz="2800" i="1">
                            <a:latin typeface="Cambria Math"/>
                            <a:sym typeface="+mn-ea"/>
                          </a:rPr>
                          <m:t>%)</m:t>
                        </m:r>
                      </m:den>
                    </m:f>
                    <m:r>
                      <a:rPr lang="en-US" altLang="zh-CN" sz="2800">
                        <a:latin typeface="Cambria Math"/>
                        <a:sym typeface="+mn-ea"/>
                      </a:rPr>
                      <m:t>=</m:t>
                    </m:r>
                    <m:r>
                      <a:rPr lang="en-US" altLang="zh-CN" sz="2800" b="1" i="1" smtClean="0">
                        <a:latin typeface="Cambria Math"/>
                        <a:sym typeface="+mn-ea"/>
                      </a:rPr>
                      <m:t>𝟏𝟎</m:t>
                    </m:r>
                    <m:r>
                      <a:rPr lang="en-US" altLang="zh-CN" sz="2800" i="1">
                        <a:latin typeface="Cambria Math"/>
                        <a:sym typeface="+mn-ea"/>
                      </a:rPr>
                      <m:t>.</m:t>
                    </m:r>
                    <m:r>
                      <a:rPr lang="en-US" altLang="zh-CN" sz="2800" b="1" i="1" smtClean="0">
                        <a:latin typeface="Cambria Math"/>
                        <a:sym typeface="+mn-ea"/>
                      </a:rPr>
                      <m:t>𝟐𝟎</m:t>
                    </m:r>
                    <m:r>
                      <a:rPr lang="en-US" altLang="zh-CN" sz="2800" b="1" i="1" smtClean="0">
                        <a:latin typeface="Cambria Math"/>
                        <a:sym typeface="+mn-ea"/>
                      </a:rPr>
                      <m:t>%</m:t>
                    </m:r>
                  </m:oMath>
                </a14:m>
                <a:endParaRPr lang="zh-CN" altLang="en-US" sz="2800" b="1" dirty="0">
                  <a:latin typeface="+mn-ea"/>
                  <a:ea typeface="+mn-ea"/>
                  <a:sym typeface="+mn-ea"/>
                </a:endParaRPr>
              </a:p>
            </p:txBody>
          </p:sp>
        </mc:Choice>
        <mc:Fallback xmlns="">
          <p:sp>
            <p:nvSpPr>
              <p:cNvPr id="7" name="文本框 6"/>
              <p:cNvSpPr txBox="1">
                <a:spLocks noRot="1" noChangeAspect="1" noMove="1" noResize="1" noEditPoints="1" noAdjustHandles="1" noChangeArrowheads="1" noChangeShapeType="1" noTextEdit="1"/>
              </p:cNvSpPr>
              <p:nvPr/>
            </p:nvSpPr>
            <p:spPr>
              <a:xfrm>
                <a:off x="2009254" y="4830890"/>
                <a:ext cx="8479234" cy="686342"/>
              </a:xfrm>
              <a:prstGeom prst="rect">
                <a:avLst/>
              </a:prstGeom>
              <a:blipFill rotWithShape="1">
                <a:blip r:embed="rId4"/>
                <a:stretch>
                  <a:fillRect l="-2229" b="-2655"/>
                </a:stretch>
              </a:blipFill>
            </p:spPr>
            <p:txBody>
              <a:bodyPr/>
              <a:lstStyle/>
              <a:p>
                <a:r>
                  <a:rPr lang="zh-CN" altLang="en-US">
                    <a:noFill/>
                  </a:rPr>
                  <a:t> </a:t>
                </a:r>
              </a:p>
            </p:txBody>
          </p:sp>
        </mc:Fallback>
      </mc:AlternateContent>
      <p:grpSp>
        <p:nvGrpSpPr>
          <p:cNvPr id="12" name="组合 11"/>
          <p:cNvGrpSpPr/>
          <p:nvPr/>
        </p:nvGrpSpPr>
        <p:grpSpPr>
          <a:xfrm>
            <a:off x="88149" y="49302"/>
            <a:ext cx="4279659" cy="613803"/>
            <a:chOff x="1271464" y="2420888"/>
            <a:chExt cx="449071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13"/>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spTree>
    <p:extLst>
      <p:ext uri="{BB962C8B-B14F-4D97-AF65-F5344CB8AC3E}">
        <p14:creationId xmlns:p14="http://schemas.microsoft.com/office/powerpoint/2010/main" val="1156503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文本框 109"/>
          <p:cNvSpPr txBox="1"/>
          <p:nvPr/>
        </p:nvSpPr>
        <p:spPr>
          <a:xfrm>
            <a:off x="1028516" y="95250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a:solidFill>
                  <a:schemeClr val="tx1"/>
                </a:solidFill>
                <a:latin typeface="+mn-ea"/>
                <a:cs typeface="黑体" panose="02010609060101010101" charset="-122"/>
              </a:rPr>
              <a:t>步骤一</a:t>
            </a:r>
            <a:r>
              <a:rPr lang="en-US" sz="2400">
                <a:solidFill>
                  <a:schemeClr val="tx1"/>
                </a:solidFill>
                <a:latin typeface="+mn-ea"/>
                <a:cs typeface="黑体" panose="02010609060101010101" charset="-122"/>
              </a:rPr>
              <a:t>  </a:t>
            </a:r>
            <a:r>
              <a:rPr lang="zh-CN" sz="2400">
                <a:solidFill>
                  <a:schemeClr val="tx1"/>
                </a:solidFill>
                <a:latin typeface="+mn-ea"/>
                <a:cs typeface="黑体" panose="02010609060101010101" charset="-122"/>
              </a:rPr>
              <a:t>计算个别资本成本</a:t>
            </a:r>
            <a:endParaRPr lang="zh-CN" altLang="en-US" sz="2400">
              <a:solidFill>
                <a:schemeClr val="tx1"/>
              </a:solidFill>
              <a:latin typeface="+mn-ea"/>
              <a:cs typeface="黑体" panose="02010609060101010101" charset="-122"/>
            </a:endParaRPr>
          </a:p>
        </p:txBody>
      </p:sp>
      <p:grpSp>
        <p:nvGrpSpPr>
          <p:cNvPr id="13" name="组合 12"/>
          <p:cNvGrpSpPr/>
          <p:nvPr/>
        </p:nvGrpSpPr>
        <p:grpSpPr>
          <a:xfrm>
            <a:off x="88149" y="49302"/>
            <a:ext cx="4279659" cy="613803"/>
            <a:chOff x="1271464" y="2420888"/>
            <a:chExt cx="4490718" cy="613803"/>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sp>
        <p:nvSpPr>
          <p:cNvPr id="29" name="Oval 5"/>
          <p:cNvSpPr>
            <a:spLocks noChangeArrowheads="1"/>
          </p:cNvSpPr>
          <p:nvPr/>
        </p:nvSpPr>
        <p:spPr bwMode="gray">
          <a:xfrm>
            <a:off x="8043470" y="2783481"/>
            <a:ext cx="2743200" cy="2590800"/>
          </a:xfrm>
          <a:prstGeom prst="ellipse">
            <a:avLst/>
          </a:prstGeom>
          <a:gradFill rotWithShape="1">
            <a:gsLst>
              <a:gs pos="0">
                <a:srgbClr val="063B56"/>
              </a:gs>
              <a:gs pos="100000">
                <a:srgbClr val="0B6A99"/>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 name="AutoShape 6"/>
          <p:cNvSpPr>
            <a:spLocks noChangeArrowheads="1"/>
          </p:cNvSpPr>
          <p:nvPr/>
        </p:nvSpPr>
        <p:spPr bwMode="gray">
          <a:xfrm rot="6625733">
            <a:off x="7855352" y="2266751"/>
            <a:ext cx="2976563" cy="32099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1080 w 21600"/>
              <a:gd name="T13" fmla="*/ 0 h 21600"/>
              <a:gd name="T14" fmla="*/ 520 w 21600"/>
              <a:gd name="T15" fmla="*/ 10405 h 21600"/>
            </a:gdLst>
            <a:ahLst/>
            <a:cxnLst>
              <a:cxn ang="T8">
                <a:pos x="T0" y="T1"/>
              </a:cxn>
              <a:cxn ang="T9">
                <a:pos x="T2" y="T3"/>
              </a:cxn>
              <a:cxn ang="T10">
                <a:pos x="T4" y="T5"/>
              </a:cxn>
              <a:cxn ang="T11">
                <a:pos x="T6" y="T7"/>
              </a:cxn>
            </a:cxnLst>
            <a:rect l="T12" t="T13" r="T14" b="T15"/>
            <a:pathLst>
              <a:path w="21600" h="21600">
                <a:moveTo>
                  <a:pt x="12037" y="10437"/>
                </a:moveTo>
                <a:cubicBezTo>
                  <a:pt x="12072" y="10554"/>
                  <a:pt x="12090" y="10677"/>
                  <a:pt x="12090" y="10800"/>
                </a:cubicBezTo>
                <a:cubicBezTo>
                  <a:pt x="12090" y="11512"/>
                  <a:pt x="11512" y="12090"/>
                  <a:pt x="10800" y="12090"/>
                </a:cubicBezTo>
                <a:cubicBezTo>
                  <a:pt x="10087" y="12090"/>
                  <a:pt x="9510" y="11512"/>
                  <a:pt x="9510" y="10800"/>
                </a:cubicBezTo>
                <a:cubicBezTo>
                  <a:pt x="9509" y="10677"/>
                  <a:pt x="9527" y="10554"/>
                  <a:pt x="9562" y="10437"/>
                </a:cubicBezTo>
                <a:lnTo>
                  <a:pt x="436" y="7761"/>
                </a:lnTo>
                <a:cubicBezTo>
                  <a:pt x="146" y="8748"/>
                  <a:pt x="-1" y="9771"/>
                  <a:pt x="0" y="10800"/>
                </a:cubicBezTo>
                <a:cubicBezTo>
                  <a:pt x="0" y="16764"/>
                  <a:pt x="4835" y="21600"/>
                  <a:pt x="10800" y="21600"/>
                </a:cubicBezTo>
                <a:cubicBezTo>
                  <a:pt x="16764" y="21600"/>
                  <a:pt x="21600" y="16764"/>
                  <a:pt x="21600" y="10800"/>
                </a:cubicBezTo>
                <a:cubicBezTo>
                  <a:pt x="21600" y="9771"/>
                  <a:pt x="21453" y="8748"/>
                  <a:pt x="21163" y="7761"/>
                </a:cubicBezTo>
                <a:lnTo>
                  <a:pt x="12037" y="10437"/>
                </a:lnTo>
                <a:close/>
              </a:path>
            </a:pathLst>
          </a:custGeom>
          <a:gradFill rotWithShape="1">
            <a:gsLst>
              <a:gs pos="0">
                <a:srgbClr val="EEDD00"/>
              </a:gs>
              <a:gs pos="100000">
                <a:srgbClr val="A39800"/>
              </a:gs>
            </a:gsLst>
            <a:lin ang="2700000" scaled="1"/>
          </a:gradFill>
          <a:ln w="9525">
            <a:round/>
          </a:ln>
          <a:scene3d>
            <a:camera prst="legacyPerspectiveBottom"/>
            <a:lightRig rig="legacyFlat3" dir="t"/>
          </a:scene3d>
          <a:sp3d extrusionH="887400" prstMaterial="legacyMatte">
            <a:bevelT w="13500" h="13500" prst="angle"/>
            <a:bevelB w="13500" h="13500" prst="angle"/>
            <a:extrusionClr>
              <a:srgbClr val="EEDD00"/>
            </a:extrusionClr>
            <a:contourClr>
              <a:srgbClr val="EEDD00"/>
            </a:contourClr>
          </a:sp3d>
        </p:spPr>
        <p:txBody>
          <a:bodyPr wrap="none" anchor="ctr">
            <a:flatTx/>
          </a:bodyPr>
          <a:lstStyle/>
          <a:p>
            <a:endParaRPr lang="zh-CN" altLang="en-US"/>
          </a:p>
        </p:txBody>
      </p:sp>
      <p:sp>
        <p:nvSpPr>
          <p:cNvPr id="31" name="Oval 7"/>
          <p:cNvSpPr>
            <a:spLocks noChangeArrowheads="1"/>
          </p:cNvSpPr>
          <p:nvPr/>
        </p:nvSpPr>
        <p:spPr bwMode="gray">
          <a:xfrm>
            <a:off x="9237270" y="3780431"/>
            <a:ext cx="344488" cy="344488"/>
          </a:xfrm>
          <a:prstGeom prst="ellipse">
            <a:avLst/>
          </a:prstGeom>
          <a:solidFill>
            <a:srgbClr val="453D2F"/>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mn-ea"/>
              <a:ea typeface="+mn-ea"/>
            </a:endParaRPr>
          </a:p>
        </p:txBody>
      </p:sp>
      <p:sp>
        <p:nvSpPr>
          <p:cNvPr id="32" name="Text Box 8"/>
          <p:cNvSpPr txBox="1">
            <a:spLocks noChangeArrowheads="1"/>
          </p:cNvSpPr>
          <p:nvPr/>
        </p:nvSpPr>
        <p:spPr bwMode="black">
          <a:xfrm>
            <a:off x="9604454" y="3864207"/>
            <a:ext cx="9382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2800" b="1" dirty="0">
                <a:solidFill>
                  <a:schemeClr val="bg1"/>
                </a:solidFill>
                <a:latin typeface="+mn-ea"/>
                <a:ea typeface="+mn-ea"/>
              </a:rPr>
              <a:t>筹资费用</a:t>
            </a:r>
            <a:endParaRPr lang="en-US" altLang="zh-CN" sz="2800" b="1" dirty="0">
              <a:solidFill>
                <a:schemeClr val="bg1"/>
              </a:solidFill>
              <a:latin typeface="+mn-ea"/>
              <a:ea typeface="+mn-ea"/>
            </a:endParaRPr>
          </a:p>
        </p:txBody>
      </p:sp>
      <p:sp>
        <p:nvSpPr>
          <p:cNvPr id="45" name="AutoShape 15"/>
          <p:cNvSpPr>
            <a:spLocks noChangeArrowheads="1"/>
          </p:cNvSpPr>
          <p:nvPr/>
        </p:nvSpPr>
        <p:spPr bwMode="gray">
          <a:xfrm>
            <a:off x="8024762" y="5529732"/>
            <a:ext cx="2711450" cy="593725"/>
          </a:xfrm>
          <a:prstGeom prst="roundRect">
            <a:avLst>
              <a:gd name="adj" fmla="val 0"/>
            </a:avLst>
          </a:prstGeom>
          <a:gradFill rotWithShape="1">
            <a:gsLst>
              <a:gs pos="0">
                <a:schemeClr val="accent1"/>
              </a:gs>
              <a:gs pos="100000">
                <a:schemeClr val="accent1">
                  <a:gamma/>
                  <a:tint val="40000"/>
                  <a:invGamma/>
                </a:schemeClr>
              </a:gs>
            </a:gsLst>
            <a:lin ang="5400000" scaled="1"/>
          </a:gradFill>
          <a:ln w="19050">
            <a:solidFill>
              <a:schemeClr val="bg1"/>
            </a:solidFill>
            <a:round/>
          </a:ln>
          <a:effectLst>
            <a:outerShdw dist="53882" dir="2700000" algn="ctr" rotWithShape="0">
              <a:srgbClr val="292929">
                <a:alpha val="50000"/>
              </a:srgbClr>
            </a:outerShdw>
          </a:effectLst>
        </p:spPr>
        <p:txBody>
          <a:bodyPr wrap="none" anchor="ctr"/>
          <a:lstStyle/>
          <a:p>
            <a:pPr>
              <a:defRPr/>
            </a:pPr>
            <a:endParaRPr lang="zh-CN" altLang="en-US"/>
          </a:p>
        </p:txBody>
      </p:sp>
      <p:sp>
        <p:nvSpPr>
          <p:cNvPr id="46" name="Text Box 8"/>
          <p:cNvSpPr txBox="1">
            <a:spLocks noChangeArrowheads="1"/>
          </p:cNvSpPr>
          <p:nvPr/>
        </p:nvSpPr>
        <p:spPr bwMode="black">
          <a:xfrm>
            <a:off x="8145638" y="3124774"/>
            <a:ext cx="9382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2800" b="1" dirty="0">
                <a:latin typeface="+mn-ea"/>
                <a:ea typeface="+mn-ea"/>
              </a:rPr>
              <a:t>固定股利</a:t>
            </a:r>
            <a:endParaRPr lang="en-US" altLang="zh-CN" sz="2800" b="1" dirty="0">
              <a:latin typeface="+mn-ea"/>
              <a:ea typeface="+mn-ea"/>
            </a:endParaRPr>
          </a:p>
        </p:txBody>
      </p:sp>
      <p:sp>
        <p:nvSpPr>
          <p:cNvPr id="47" name="Text Box 8"/>
          <p:cNvSpPr txBox="1">
            <a:spLocks noChangeArrowheads="1"/>
          </p:cNvSpPr>
          <p:nvPr/>
        </p:nvSpPr>
        <p:spPr bwMode="black">
          <a:xfrm>
            <a:off x="8124432" y="5600237"/>
            <a:ext cx="26117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2400" b="1" dirty="0">
                <a:latin typeface="+mn-ea"/>
                <a:ea typeface="+mn-ea"/>
              </a:rPr>
              <a:t>优先股资金成本</a:t>
            </a:r>
            <a:endParaRPr lang="en-US" altLang="zh-CN" sz="2400" b="1" dirty="0">
              <a:latin typeface="+mn-ea"/>
              <a:ea typeface="+mn-ea"/>
            </a:endParaRPr>
          </a:p>
        </p:txBody>
      </p:sp>
      <p:sp>
        <p:nvSpPr>
          <p:cNvPr id="71" name="箭头3"/>
          <p:cNvSpPr/>
          <p:nvPr/>
        </p:nvSpPr>
        <p:spPr bwMode="gray">
          <a:xfrm flipV="1">
            <a:off x="1860166" y="4149596"/>
            <a:ext cx="1607933" cy="18759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a:defRPr/>
            </a:pPr>
            <a:endParaRPr lang="zh-CN" altLang="en-US" sz="2000">
              <a:solidFill>
                <a:sysClr val="windowText" lastClr="000000"/>
              </a:solidFill>
              <a:latin typeface="+mn-ea"/>
            </a:endParaRPr>
          </a:p>
        </p:txBody>
      </p:sp>
      <p:sp>
        <p:nvSpPr>
          <p:cNvPr id="72" name="箭头2"/>
          <p:cNvSpPr/>
          <p:nvPr/>
        </p:nvSpPr>
        <p:spPr bwMode="gray">
          <a:xfrm rot="16200000">
            <a:off x="2283950" y="3459046"/>
            <a:ext cx="477727" cy="1911251"/>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a:defRPr/>
            </a:pPr>
            <a:endParaRPr lang="zh-CN" altLang="en-US" sz="2000">
              <a:solidFill>
                <a:sysClr val="windowText" lastClr="000000"/>
              </a:solidFill>
              <a:latin typeface="+mn-ea"/>
            </a:endParaRPr>
          </a:p>
        </p:txBody>
      </p:sp>
      <p:sp>
        <p:nvSpPr>
          <p:cNvPr id="73" name="箭头1"/>
          <p:cNvSpPr/>
          <p:nvPr/>
        </p:nvSpPr>
        <p:spPr bwMode="gray">
          <a:xfrm>
            <a:off x="1849825" y="2705553"/>
            <a:ext cx="1607933" cy="18759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00">
              <a:defRPr/>
            </a:pPr>
            <a:endParaRPr lang="zh-CN" altLang="en-US" sz="2000">
              <a:solidFill>
                <a:sysClr val="windowText" lastClr="000000"/>
              </a:solidFill>
              <a:latin typeface="+mn-ea"/>
            </a:endParaRPr>
          </a:p>
        </p:txBody>
      </p:sp>
      <p:sp>
        <p:nvSpPr>
          <p:cNvPr id="74" name="标题1"/>
          <p:cNvSpPr>
            <a:spLocks noChangeArrowheads="1"/>
          </p:cNvSpPr>
          <p:nvPr/>
        </p:nvSpPr>
        <p:spPr bwMode="gray">
          <a:xfrm>
            <a:off x="3568846" y="2349811"/>
            <a:ext cx="2656892" cy="1155333"/>
          </a:xfrm>
          <a:prstGeom prst="roundRect">
            <a:avLst>
              <a:gd name="adj" fmla="val 11921"/>
            </a:avLst>
          </a:prstGeom>
          <a:solidFill>
            <a:srgbClr val="005DA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defRPr/>
            </a:pPr>
            <a:r>
              <a:rPr lang="zh-CN" altLang="en-US" sz="2000" dirty="0">
                <a:solidFill>
                  <a:sysClr val="window" lastClr="FFFFFF">
                    <a:lumMod val="95000"/>
                  </a:sysClr>
                </a:solidFill>
                <a:latin typeface="+mn-ea"/>
              </a:rPr>
              <a:t>股利率预先确定</a:t>
            </a:r>
            <a:endParaRPr lang="zh-CN" altLang="zh-CN" sz="2000" b="1" dirty="0">
              <a:solidFill>
                <a:sysClr val="window" lastClr="FFFFFF">
                  <a:lumMod val="95000"/>
                </a:sysClr>
              </a:solidFill>
              <a:latin typeface="+mn-ea"/>
            </a:endParaRPr>
          </a:p>
        </p:txBody>
      </p:sp>
      <p:sp>
        <p:nvSpPr>
          <p:cNvPr id="75" name="标题2"/>
          <p:cNvSpPr>
            <a:spLocks noChangeArrowheads="1"/>
          </p:cNvSpPr>
          <p:nvPr/>
        </p:nvSpPr>
        <p:spPr bwMode="gray">
          <a:xfrm>
            <a:off x="3581535" y="3786167"/>
            <a:ext cx="2644203" cy="1155333"/>
          </a:xfrm>
          <a:prstGeom prst="roundRect">
            <a:avLst>
              <a:gd name="adj" fmla="val 11921"/>
            </a:avLst>
          </a:prstGeom>
          <a:solidFill>
            <a:srgbClr val="005DA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defRPr/>
            </a:pPr>
            <a:r>
              <a:rPr lang="zh-CN" altLang="en-US" sz="2000" dirty="0">
                <a:solidFill>
                  <a:sysClr val="window" lastClr="FFFFFF">
                    <a:lumMod val="95000"/>
                  </a:sysClr>
                </a:solidFill>
                <a:latin typeface="+mn-ea"/>
              </a:rPr>
              <a:t>本金无需偿还</a:t>
            </a:r>
            <a:endParaRPr lang="zh-CN" altLang="zh-CN" sz="2000" b="1" dirty="0">
              <a:solidFill>
                <a:sysClr val="window" lastClr="FFFFFF">
                  <a:lumMod val="95000"/>
                </a:sysClr>
              </a:solidFill>
              <a:latin typeface="+mn-ea"/>
            </a:endParaRPr>
          </a:p>
        </p:txBody>
      </p:sp>
      <p:sp>
        <p:nvSpPr>
          <p:cNvPr id="76" name="标题3"/>
          <p:cNvSpPr>
            <a:spLocks noChangeArrowheads="1"/>
          </p:cNvSpPr>
          <p:nvPr/>
        </p:nvSpPr>
        <p:spPr bwMode="gray">
          <a:xfrm>
            <a:off x="3562502" y="5227036"/>
            <a:ext cx="2663237" cy="1154292"/>
          </a:xfrm>
          <a:prstGeom prst="roundRect">
            <a:avLst>
              <a:gd name="adj" fmla="val 11921"/>
            </a:avLst>
          </a:prstGeom>
          <a:solidFill>
            <a:srgbClr val="005DA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defRPr/>
            </a:pPr>
            <a:r>
              <a:rPr lang="zh-CN" altLang="en-US" sz="2000" dirty="0">
                <a:solidFill>
                  <a:sysClr val="window" lastClr="FFFFFF">
                    <a:lumMod val="95000"/>
                  </a:sysClr>
                </a:solidFill>
                <a:latin typeface="+mn-ea"/>
              </a:rPr>
              <a:t>股利支付后于债务利息，先于普通股股利</a:t>
            </a:r>
            <a:endParaRPr lang="zh-CN" altLang="zh-CN" sz="2000" b="1" dirty="0">
              <a:solidFill>
                <a:sysClr val="window" lastClr="FFFFFF">
                  <a:lumMod val="95000"/>
                </a:sysClr>
              </a:solidFill>
              <a:latin typeface="+mn-ea"/>
            </a:endParaRPr>
          </a:p>
        </p:txBody>
      </p:sp>
      <p:sp>
        <p:nvSpPr>
          <p:cNvPr id="77" name="Oval 19"/>
          <p:cNvSpPr>
            <a:spLocks noChangeArrowheads="1"/>
          </p:cNvSpPr>
          <p:nvPr/>
        </p:nvSpPr>
        <p:spPr bwMode="auto">
          <a:xfrm>
            <a:off x="1333672" y="3645815"/>
            <a:ext cx="1438730" cy="1439667"/>
          </a:xfrm>
          <a:prstGeom prst="roundRect">
            <a:avLst/>
          </a:prstGeom>
          <a:solidFill>
            <a:srgbClr val="005DA2"/>
          </a:solidFill>
          <a:ln w="3175" cap="flat" cmpd="sng" algn="ctr">
            <a:noFill/>
            <a:prstDash val="solid"/>
          </a:ln>
          <a:effectLst>
            <a:outerShdw blurRad="50800" dist="38100" dir="2700000" algn="tl" rotWithShape="0">
              <a:prstClr val="black">
                <a:alpha val="40000"/>
              </a:prstClr>
            </a:outerShdw>
          </a:effectLst>
        </p:spPr>
        <p:txBody>
          <a:bodyPr lIns="125971" rIns="125971" bIns="179958" anchor="ctr"/>
          <a:lstStyle/>
          <a:p>
            <a:pPr algn="ctr">
              <a:lnSpc>
                <a:spcPct val="120000"/>
              </a:lnSpc>
            </a:pPr>
            <a:r>
              <a:rPr lang="zh-CN" altLang="en-US" sz="2000" b="1" kern="0" dirty="0">
                <a:solidFill>
                  <a:srgbClr val="F9F9F9"/>
                </a:solidFill>
                <a:latin typeface="+mn-ea"/>
                <a:ea typeface="+mn-ea"/>
              </a:rPr>
              <a:t>优先股</a:t>
            </a:r>
            <a:endParaRPr lang="en-US" altLang="zh-CN" sz="2000" b="1" kern="0" dirty="0">
              <a:solidFill>
                <a:srgbClr val="F9F9F9"/>
              </a:solidFill>
              <a:latin typeface="+mn-ea"/>
              <a:ea typeface="+mn-ea"/>
            </a:endParaRPr>
          </a:p>
          <a:p>
            <a:pPr algn="ctr">
              <a:lnSpc>
                <a:spcPct val="120000"/>
              </a:lnSpc>
            </a:pPr>
            <a:r>
              <a:rPr lang="zh-CN" altLang="en-US" sz="2000" b="1" kern="0" dirty="0">
                <a:solidFill>
                  <a:srgbClr val="F9F9F9"/>
                </a:solidFill>
                <a:latin typeface="+mn-ea"/>
                <a:ea typeface="+mn-ea"/>
              </a:rPr>
              <a:t>性质</a:t>
            </a:r>
          </a:p>
        </p:txBody>
      </p:sp>
      <p:sp>
        <p:nvSpPr>
          <p:cNvPr id="78" name="文本框 112"/>
          <p:cNvSpPr txBox="1"/>
          <p:nvPr/>
        </p:nvSpPr>
        <p:spPr>
          <a:xfrm>
            <a:off x="1028516" y="1628800"/>
            <a:ext cx="3339292" cy="5724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55600">
              <a:lnSpc>
                <a:spcPct val="130000"/>
              </a:lnSpc>
            </a:pPr>
            <a:r>
              <a:rPr lang="en-US" altLang="zh-CN" sz="2400" b="1" dirty="0">
                <a:solidFill>
                  <a:schemeClr val="tx1"/>
                </a:solidFill>
                <a:latin typeface="+mn-ea"/>
                <a:sym typeface="+mn-ea"/>
              </a:rPr>
              <a:t> 3.</a:t>
            </a:r>
            <a:r>
              <a:rPr lang="zh-CN" sz="2400" b="1" dirty="0">
                <a:solidFill>
                  <a:schemeClr val="tx1"/>
                </a:solidFill>
                <a:latin typeface="+mn-ea"/>
                <a:cs typeface="Times New Roman" panose="02020603050405020304" pitchFamily="18" charset="0"/>
                <a:sym typeface="+mn-ea"/>
              </a:rPr>
              <a:t>优先股资金</a:t>
            </a:r>
            <a:r>
              <a:rPr lang="zh-CN" altLang="en-US" sz="2400" dirty="0">
                <a:solidFill>
                  <a:schemeClr val="tx1"/>
                </a:solidFill>
                <a:latin typeface="+mn-ea"/>
                <a:cs typeface="Times New Roman" panose="02020603050405020304" pitchFamily="18" charset="0"/>
                <a:sym typeface="+mn-ea"/>
              </a:rPr>
              <a:t>成本</a:t>
            </a:r>
            <a:endParaRPr lang="zh-CN" sz="2400" b="1" dirty="0">
              <a:solidFill>
                <a:schemeClr val="tx1"/>
              </a:solidFill>
              <a:latin typeface="+mn-ea"/>
              <a:sym typeface="+mn-ea"/>
            </a:endParaRPr>
          </a:p>
        </p:txBody>
      </p:sp>
    </p:spTree>
    <p:extLst>
      <p:ext uri="{BB962C8B-B14F-4D97-AF65-F5344CB8AC3E}">
        <p14:creationId xmlns:p14="http://schemas.microsoft.com/office/powerpoint/2010/main" val="8487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heel(1)">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left)">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left)">
                                      <p:cBhvr>
                                        <p:cTn id="15" dur="500"/>
                                        <p:tgtEl>
                                          <p:spTgt spid="7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left)">
                                      <p:cBhvr>
                                        <p:cTn id="18" dur="500"/>
                                        <p:tgtEl>
                                          <p:spTgt spid="7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wipe(left)">
                                      <p:cBhvr>
                                        <p:cTn id="22" dur="500"/>
                                        <p:tgtEl>
                                          <p:spTgt spid="7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76"/>
                                        </p:tgtEl>
                                        <p:attrNameLst>
                                          <p:attrName>style.visibility</p:attrName>
                                        </p:attrNameLst>
                                      </p:cBhvr>
                                      <p:to>
                                        <p:strVal val="visible"/>
                                      </p:to>
                                    </p:set>
                                    <p:animEffect transition="in" filter="wipe(left)">
                                      <p:cBhvr>
                                        <p:cTn id="29"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76" grpId="0" animBg="1"/>
      <p:bldP spid="7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3871882"/>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14" name="文本框 113"/>
          <p:cNvSpPr txBox="1"/>
          <p:nvPr/>
        </p:nvSpPr>
        <p:spPr>
          <a:xfrm>
            <a:off x="2351584" y="4338902"/>
            <a:ext cx="5080661" cy="153837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lnSpc>
                <a:spcPct val="120000"/>
              </a:lnSpc>
            </a:pPr>
            <a:r>
              <a:rPr lang="en-US" sz="2000" b="1" i="1" dirty="0">
                <a:solidFill>
                  <a:schemeClr val="tx1"/>
                </a:solidFill>
                <a:latin typeface="+mn-ea"/>
                <a:cs typeface="Times New Roman" panose="02020603050405020304" pitchFamily="18" charset="0"/>
                <a:sym typeface="+mn-ea"/>
              </a:rPr>
              <a:t>K</a:t>
            </a:r>
            <a:r>
              <a:rPr lang="zh-CN" sz="2000" b="1" dirty="0">
                <a:solidFill>
                  <a:schemeClr val="tx1"/>
                </a:solidFill>
                <a:latin typeface="+mn-ea"/>
                <a:cs typeface="Times New Roman" panose="02020603050405020304" pitchFamily="18" charset="0"/>
                <a:sym typeface="+mn-ea"/>
              </a:rPr>
              <a:t>——优先股资金成本</a:t>
            </a:r>
            <a:endParaRPr lang="en-US" sz="2000" b="1" i="1" dirty="0">
              <a:solidFill>
                <a:schemeClr val="tx1"/>
              </a:solidFill>
              <a:latin typeface="+mn-ea"/>
              <a:cs typeface="Times New Roman" panose="02020603050405020304" pitchFamily="18" charset="0"/>
              <a:sym typeface="+mn-ea"/>
            </a:endParaRPr>
          </a:p>
          <a:p>
            <a:pPr marL="0" indent="0">
              <a:lnSpc>
                <a:spcPct val="120000"/>
              </a:lnSpc>
            </a:pPr>
            <a:r>
              <a:rPr lang="en-US" sz="2000" b="1" i="1" dirty="0">
                <a:solidFill>
                  <a:schemeClr val="tx1"/>
                </a:solidFill>
                <a:latin typeface="+mn-ea"/>
                <a:cs typeface="Times New Roman" panose="02020603050405020304" pitchFamily="18" charset="0"/>
                <a:sym typeface="+mn-ea"/>
              </a:rPr>
              <a:t>D</a:t>
            </a:r>
            <a:r>
              <a:rPr lang="zh-CN" sz="2000" b="1" dirty="0">
                <a:solidFill>
                  <a:schemeClr val="tx1"/>
                </a:solidFill>
                <a:latin typeface="+mn-ea"/>
                <a:cs typeface="Times New Roman" panose="02020603050405020304" pitchFamily="18" charset="0"/>
                <a:sym typeface="+mn-ea"/>
              </a:rPr>
              <a:t>——优先股年股利额</a:t>
            </a:r>
            <a:endParaRPr lang="en-US" sz="2000" b="1" i="1" dirty="0">
              <a:solidFill>
                <a:schemeClr val="tx1"/>
              </a:solidFill>
              <a:latin typeface="+mn-ea"/>
              <a:cs typeface="Times New Roman" panose="02020603050405020304" pitchFamily="18" charset="0"/>
              <a:sym typeface="+mn-ea"/>
            </a:endParaRPr>
          </a:p>
          <a:p>
            <a:pPr marL="0" indent="0">
              <a:lnSpc>
                <a:spcPct val="120000"/>
              </a:lnSpc>
            </a:pPr>
            <a:r>
              <a:rPr lang="en-US" sz="2000" b="1" i="1" dirty="0">
                <a:solidFill>
                  <a:schemeClr val="tx1"/>
                </a:solidFill>
                <a:latin typeface="+mn-ea"/>
                <a:cs typeface="Times New Roman" panose="02020603050405020304" pitchFamily="18" charset="0"/>
                <a:sym typeface="+mn-ea"/>
              </a:rPr>
              <a:t>P</a:t>
            </a:r>
            <a:r>
              <a:rPr lang="zh-CN" sz="2000" b="1" dirty="0">
                <a:solidFill>
                  <a:schemeClr val="tx1"/>
                </a:solidFill>
                <a:latin typeface="+mn-ea"/>
                <a:cs typeface="Times New Roman" panose="02020603050405020304" pitchFamily="18" charset="0"/>
                <a:sym typeface="+mn-ea"/>
              </a:rPr>
              <a:t>——优先股筹资总额</a:t>
            </a:r>
            <a:endParaRPr lang="en-US" sz="2000" b="1" i="1" dirty="0">
              <a:solidFill>
                <a:schemeClr val="tx1"/>
              </a:solidFill>
              <a:latin typeface="+mn-ea"/>
              <a:cs typeface="Times New Roman" panose="02020603050405020304" pitchFamily="18" charset="0"/>
              <a:sym typeface="+mn-ea"/>
            </a:endParaRPr>
          </a:p>
          <a:p>
            <a:pPr marL="0" indent="0">
              <a:lnSpc>
                <a:spcPct val="120000"/>
              </a:lnSpc>
            </a:pPr>
            <a:r>
              <a:rPr lang="en-US" sz="2000" b="1" i="1" dirty="0">
                <a:solidFill>
                  <a:schemeClr val="tx1"/>
                </a:solidFill>
                <a:latin typeface="+mn-ea"/>
                <a:cs typeface="Times New Roman" panose="02020603050405020304" pitchFamily="18" charset="0"/>
                <a:sym typeface="+mn-ea"/>
              </a:rPr>
              <a:t>f</a:t>
            </a:r>
            <a:r>
              <a:rPr lang="zh-CN" sz="2000" b="1" dirty="0">
                <a:solidFill>
                  <a:schemeClr val="tx1"/>
                </a:solidFill>
                <a:latin typeface="+mn-ea"/>
                <a:cs typeface="Times New Roman" panose="02020603050405020304" pitchFamily="18" charset="0"/>
                <a:sym typeface="+mn-ea"/>
              </a:rPr>
              <a:t>——优先股筹资费率</a:t>
            </a:r>
            <a:endParaRPr lang="zh-CN" altLang="en-US" sz="2000" b="1" dirty="0">
              <a:solidFill>
                <a:schemeClr val="tx1"/>
              </a:solidFill>
              <a:latin typeface="+mn-ea"/>
              <a:cs typeface="Times New Roman" panose="02020603050405020304" pitchFamily="18" charset="0"/>
              <a:sym typeface="+mn-ea"/>
            </a:endParaRPr>
          </a:p>
        </p:txBody>
      </p:sp>
      <p:sp>
        <p:nvSpPr>
          <p:cNvPr id="115" name="文本框 114"/>
          <p:cNvSpPr txBox="1"/>
          <p:nvPr/>
        </p:nvSpPr>
        <p:spPr>
          <a:xfrm>
            <a:off x="3555510" y="4936871"/>
            <a:ext cx="5080661" cy="529467"/>
          </a:xfrm>
          <a:prstGeom prst="rect">
            <a:avLst/>
          </a:prstGeom>
          <a:noFill/>
          <a:ln w="9525">
            <a:noFill/>
          </a:ln>
        </p:spPr>
        <p:txBody>
          <a:bodyPr>
            <a:spAutoFit/>
          </a:bodyPr>
          <a:lstStyle/>
          <a:p>
            <a:pPr marL="0" indent="355600"/>
            <a:endParaRPr lang="en-US" sz="1050" b="0" i="1">
              <a:latin typeface="+mn-ea"/>
              <a:ea typeface="+mn-ea"/>
              <a:cs typeface="Times New Roman" panose="02020603050405020304" pitchFamily="18" charset="0"/>
            </a:endParaRPr>
          </a:p>
          <a:p>
            <a:endParaRPr lang="zh-CN" altLang="en-US">
              <a:latin typeface="+mn-ea"/>
              <a:ea typeface="+mn-ea"/>
            </a:endParaRPr>
          </a:p>
        </p:txBody>
      </p:sp>
      <p:sp>
        <p:nvSpPr>
          <p:cNvPr id="110" name="文本框 109"/>
          <p:cNvSpPr txBox="1"/>
          <p:nvPr/>
        </p:nvSpPr>
        <p:spPr>
          <a:xfrm>
            <a:off x="1028516" y="95250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a:solidFill>
                  <a:schemeClr val="tx1"/>
                </a:solidFill>
                <a:latin typeface="+mn-ea"/>
                <a:cs typeface="黑体" panose="02010609060101010101" charset="-122"/>
              </a:rPr>
              <a:t>步骤一</a:t>
            </a:r>
            <a:r>
              <a:rPr lang="en-US" sz="2400">
                <a:solidFill>
                  <a:schemeClr val="tx1"/>
                </a:solidFill>
                <a:latin typeface="+mn-ea"/>
                <a:cs typeface="黑体" panose="02010609060101010101" charset="-122"/>
              </a:rPr>
              <a:t>  </a:t>
            </a:r>
            <a:r>
              <a:rPr lang="zh-CN" sz="2400">
                <a:solidFill>
                  <a:schemeClr val="tx1"/>
                </a:solidFill>
                <a:latin typeface="+mn-ea"/>
                <a:cs typeface="黑体" panose="02010609060101010101" charset="-122"/>
              </a:rPr>
              <a:t>计算个别资本成本</a:t>
            </a:r>
            <a:endParaRPr lang="zh-CN" altLang="en-US" sz="2400">
              <a:solidFill>
                <a:schemeClr val="tx1"/>
              </a:solidFill>
              <a:latin typeface="+mn-ea"/>
              <a:cs typeface="黑体" panose="02010609060101010101" charset="-122"/>
            </a:endParaRPr>
          </a:p>
        </p:txBody>
      </p:sp>
      <p:pic>
        <p:nvPicPr>
          <p:cNvPr id="6" name="图片 5" descr="3aa248dec7192e6270eab11f4c27d987"/>
          <p:cNvPicPr>
            <a:picLocks noChangeAspect="1"/>
          </p:cNvPicPr>
          <p:nvPr/>
        </p:nvPicPr>
        <p:blipFill>
          <a:blip r:embed="rId2">
            <a:clrChange>
              <a:clrFrom>
                <a:srgbClr val="EBEBE9">
                  <a:alpha val="100000"/>
                </a:srgbClr>
              </a:clrFrom>
              <a:clrTo>
                <a:srgbClr val="EBEBE9">
                  <a:alpha val="100000"/>
                  <a:alpha val="0"/>
                </a:srgbClr>
              </a:clrTo>
            </a:clrChange>
          </a:blip>
          <a:stretch>
            <a:fillRect/>
          </a:stretch>
        </p:blipFill>
        <p:spPr>
          <a:xfrm>
            <a:off x="8459030" y="3601091"/>
            <a:ext cx="2933447" cy="2407997"/>
          </a:xfrm>
          <a:prstGeom prst="rect">
            <a:avLst/>
          </a:prstGeom>
        </p:spPr>
      </p:pic>
      <p:grpSp>
        <p:nvGrpSpPr>
          <p:cNvPr id="13" name="组合 12"/>
          <p:cNvGrpSpPr/>
          <p:nvPr/>
        </p:nvGrpSpPr>
        <p:grpSpPr>
          <a:xfrm>
            <a:off x="88149" y="49302"/>
            <a:ext cx="4279659" cy="613803"/>
            <a:chOff x="1271464" y="2420888"/>
            <a:chExt cx="4490718" cy="613803"/>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mc:AlternateContent xmlns:mc="http://schemas.openxmlformats.org/markup-compatibility/2006" xmlns:a14="http://schemas.microsoft.com/office/drawing/2010/main">
        <mc:Choice Requires="a14">
          <p:sp>
            <p:nvSpPr>
              <p:cNvPr id="16" name="文本框 2"/>
              <p:cNvSpPr txBox="1"/>
              <p:nvPr/>
            </p:nvSpPr>
            <p:spPr>
              <a:xfrm>
                <a:off x="1342859" y="2924944"/>
                <a:ext cx="5862672" cy="676147"/>
              </a:xfrm>
              <a:prstGeom prst="rect">
                <a:avLst/>
              </a:prstGeom>
              <a:noFill/>
            </p:spPr>
            <p:txBody>
              <a:bodyPr wrap="square" lIns="0" tIns="0" rIns="0" bIns="0" rtlCol="0" anchor="t">
                <a:spAutoFit/>
              </a:bodyPr>
              <a:lstStyle/>
              <a:p>
                <a:r>
                  <a:rPr lang="zh-CN" sz="2800" b="1" dirty="0">
                    <a:latin typeface="+mn-ea"/>
                    <a:ea typeface="+mn-ea"/>
                    <a:sym typeface="+mn-ea"/>
                  </a:rPr>
                  <a:t>资金成本公式</a:t>
                </a:r>
                <a:r>
                  <a:rPr lang="en-US" altLang="zh-CN" sz="2800" b="1" dirty="0">
                    <a:latin typeface="+mn-ea"/>
                    <a:ea typeface="+mn-ea"/>
                    <a:sym typeface="+mn-ea"/>
                  </a:rPr>
                  <a:t>    K= </a:t>
                </a:r>
                <a14:m>
                  <m:oMath xmlns:m="http://schemas.openxmlformats.org/officeDocument/2006/math">
                    <m:f>
                      <m:fPr>
                        <m:ctrlPr>
                          <a:rPr lang="en-US" altLang="zh-CN" sz="2800" b="1" i="1" smtClean="0">
                            <a:latin typeface="Cambria Math" panose="02040503050406030204" pitchFamily="18" charset="0"/>
                            <a:ea typeface="+mn-ea"/>
                            <a:sym typeface="+mn-ea"/>
                          </a:rPr>
                        </m:ctrlPr>
                      </m:fPr>
                      <m:num>
                        <m:r>
                          <a:rPr lang="en-US" altLang="zh-CN" sz="2800" b="1" i="1" smtClean="0">
                            <a:latin typeface="Cambria Math"/>
                            <a:ea typeface="+mn-ea"/>
                            <a:sym typeface="+mn-ea"/>
                          </a:rPr>
                          <m:t>𝑫</m:t>
                        </m:r>
                      </m:num>
                      <m:den>
                        <m:r>
                          <a:rPr lang="en-US" altLang="zh-CN" sz="2800" b="1" i="1" smtClean="0">
                            <a:latin typeface="Cambria Math"/>
                            <a:ea typeface="+mn-ea"/>
                            <a:sym typeface="+mn-ea"/>
                          </a:rPr>
                          <m:t>  </m:t>
                        </m:r>
                        <m:r>
                          <a:rPr lang="en-US" altLang="zh-CN" sz="2800" b="1" i="1" smtClean="0">
                            <a:latin typeface="Cambria Math"/>
                            <a:ea typeface="+mn-ea"/>
                            <a:sym typeface="+mn-ea"/>
                          </a:rPr>
                          <m:t>𝑷</m:t>
                        </m:r>
                        <m:r>
                          <a:rPr lang="en-US" altLang="zh-CN" sz="2800" b="1" i="1" smtClean="0">
                            <a:latin typeface="Cambria Math"/>
                            <a:ea typeface="+mn-ea"/>
                            <a:sym typeface="+mn-ea"/>
                          </a:rPr>
                          <m:t>(</m:t>
                        </m:r>
                        <m:r>
                          <a:rPr lang="en-US" altLang="zh-CN" sz="2800" b="1" i="1" smtClean="0">
                            <a:latin typeface="Cambria Math"/>
                            <a:ea typeface="+mn-ea"/>
                            <a:sym typeface="+mn-ea"/>
                          </a:rPr>
                          <m:t>𝟏</m:t>
                        </m:r>
                        <m:r>
                          <a:rPr lang="en-US" altLang="zh-CN" sz="2800" b="1" i="1" smtClean="0">
                            <a:latin typeface="Cambria Math"/>
                            <a:ea typeface="+mn-ea"/>
                            <a:sym typeface="+mn-ea"/>
                          </a:rPr>
                          <m:t>−</m:t>
                        </m:r>
                        <m:r>
                          <a:rPr lang="en-US" altLang="zh-CN" sz="2800" b="1" i="1" smtClean="0">
                            <a:latin typeface="Cambria Math"/>
                            <a:ea typeface="+mn-ea"/>
                            <a:sym typeface="+mn-ea"/>
                          </a:rPr>
                          <m:t>𝒇</m:t>
                        </m:r>
                        <m:r>
                          <a:rPr lang="en-US" altLang="zh-CN" sz="2800" b="1" i="1" smtClean="0">
                            <a:latin typeface="Cambria Math"/>
                            <a:ea typeface="+mn-ea"/>
                            <a:sym typeface="+mn-ea"/>
                          </a:rPr>
                          <m:t>)</m:t>
                        </m:r>
                      </m:den>
                    </m:f>
                  </m:oMath>
                </a14:m>
                <a:endParaRPr lang="en-US" altLang="zh-CN" sz="2800" b="1" dirty="0">
                  <a:latin typeface="+mn-ea"/>
                  <a:ea typeface="+mn-ea"/>
                  <a:sym typeface="+mn-ea"/>
                </a:endParaRPr>
              </a:p>
            </p:txBody>
          </p:sp>
        </mc:Choice>
        <mc:Fallback xmlns="">
          <p:sp>
            <p:nvSpPr>
              <p:cNvPr id="16" name="文本框 2"/>
              <p:cNvSpPr txBox="1">
                <a:spLocks noRot="1" noChangeAspect="1" noMove="1" noResize="1" noEditPoints="1" noAdjustHandles="1" noChangeArrowheads="1" noChangeShapeType="1" noTextEdit="1"/>
              </p:cNvSpPr>
              <p:nvPr/>
            </p:nvSpPr>
            <p:spPr>
              <a:xfrm>
                <a:off x="1342859" y="2924944"/>
                <a:ext cx="5862672" cy="676147"/>
              </a:xfrm>
              <a:prstGeom prst="rect">
                <a:avLst/>
              </a:prstGeom>
              <a:blipFill rotWithShape="1">
                <a:blip r:embed="rId3"/>
                <a:stretch>
                  <a:fillRect l="-3638" t="-2703" b="-8108"/>
                </a:stretch>
              </a:blipFill>
            </p:spPr>
            <p:txBody>
              <a:bodyPr/>
              <a:lstStyle/>
              <a:p>
                <a:r>
                  <a:rPr lang="zh-CN" altLang="en-US">
                    <a:noFill/>
                  </a:rPr>
                  <a:t> </a:t>
                </a:r>
              </a:p>
            </p:txBody>
          </p:sp>
        </mc:Fallback>
      </mc:AlternateContent>
      <p:sp>
        <p:nvSpPr>
          <p:cNvPr id="12" name="文本框 112"/>
          <p:cNvSpPr txBox="1"/>
          <p:nvPr/>
        </p:nvSpPr>
        <p:spPr>
          <a:xfrm>
            <a:off x="1028516" y="1628800"/>
            <a:ext cx="3339292" cy="5724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55600">
              <a:lnSpc>
                <a:spcPct val="130000"/>
              </a:lnSpc>
            </a:pPr>
            <a:r>
              <a:rPr lang="en-US" altLang="zh-CN" sz="2400" b="1" dirty="0">
                <a:solidFill>
                  <a:schemeClr val="tx1"/>
                </a:solidFill>
                <a:latin typeface="+mn-ea"/>
                <a:sym typeface="+mn-ea"/>
              </a:rPr>
              <a:t> 3.</a:t>
            </a:r>
            <a:r>
              <a:rPr lang="zh-CN" sz="2400" b="1" dirty="0">
                <a:solidFill>
                  <a:schemeClr val="tx1"/>
                </a:solidFill>
                <a:latin typeface="+mn-ea"/>
                <a:cs typeface="Times New Roman" panose="02020603050405020304" pitchFamily="18" charset="0"/>
                <a:sym typeface="+mn-ea"/>
              </a:rPr>
              <a:t>优先股资金</a:t>
            </a:r>
            <a:r>
              <a:rPr lang="zh-CN" altLang="en-US" sz="2400" dirty="0">
                <a:solidFill>
                  <a:schemeClr val="tx1"/>
                </a:solidFill>
                <a:latin typeface="+mn-ea"/>
                <a:cs typeface="Times New Roman" panose="02020603050405020304" pitchFamily="18" charset="0"/>
                <a:sym typeface="+mn-ea"/>
              </a:rPr>
              <a:t>成本</a:t>
            </a:r>
            <a:endParaRPr lang="zh-CN" sz="2400" b="1" dirty="0">
              <a:solidFill>
                <a:schemeClr val="tx1"/>
              </a:solidFill>
              <a:latin typeface="+mn-ea"/>
              <a:sym typeface="+mn-ea"/>
            </a:endParaRPr>
          </a:p>
        </p:txBody>
      </p:sp>
      <p:sp>
        <p:nvSpPr>
          <p:cNvPr id="17" name="出自【趣你的PPT】(微信:qunideppt)：最优质的PPT资源库"/>
          <p:cNvSpPr>
            <a:spLocks noChangeAspect="1" noEditPoints="1"/>
          </p:cNvSpPr>
          <p:nvPr/>
        </p:nvSpPr>
        <p:spPr bwMode="auto">
          <a:xfrm>
            <a:off x="11300564" y="3718536"/>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0" name="文本框 113"/>
          <p:cNvSpPr txBox="1"/>
          <p:nvPr/>
        </p:nvSpPr>
        <p:spPr>
          <a:xfrm>
            <a:off x="6619121" y="1417001"/>
            <a:ext cx="2844157"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20000"/>
              </a:lnSpc>
            </a:pPr>
            <a:r>
              <a:rPr lang="zh-CN" sz="2000" b="1" dirty="0">
                <a:solidFill>
                  <a:schemeClr val="tx1"/>
                </a:solidFill>
                <a:latin typeface="+mn-ea"/>
                <a:cs typeface="Times New Roman" panose="02020603050405020304" pitchFamily="18" charset="0"/>
                <a:sym typeface="+mn-ea"/>
              </a:rPr>
              <a:t>优先股资金成本</a:t>
            </a:r>
            <a:r>
              <a:rPr lang="zh-CN" altLang="en-US" sz="2000" b="1" dirty="0">
                <a:solidFill>
                  <a:schemeClr val="tx1"/>
                </a:solidFill>
                <a:latin typeface="+mn-ea"/>
                <a:cs typeface="Times New Roman" panose="02020603050405020304" pitchFamily="18" charset="0"/>
                <a:sym typeface="+mn-ea"/>
              </a:rPr>
              <a:t>与银行借款、债券相比，最大的不同</a:t>
            </a:r>
            <a:r>
              <a:rPr lang="zh-CN" altLang="en-US" sz="2000" dirty="0">
                <a:solidFill>
                  <a:schemeClr val="tx1"/>
                </a:solidFill>
                <a:latin typeface="+mn-ea"/>
                <a:cs typeface="Times New Roman" panose="02020603050405020304" pitchFamily="18" charset="0"/>
                <a:sym typeface="+mn-ea"/>
              </a:rPr>
              <a:t>点是什么？</a:t>
            </a:r>
            <a:endParaRPr lang="en-US" sz="2000" b="1" i="1" dirty="0">
              <a:solidFill>
                <a:schemeClr val="tx1"/>
              </a:solidFill>
              <a:latin typeface="+mn-ea"/>
              <a:cs typeface="Times New Roman" panose="02020603050405020304" pitchFamily="18" charset="0"/>
              <a:sym typeface="+mn-ea"/>
            </a:endParaRPr>
          </a:p>
        </p:txBody>
      </p:sp>
    </p:spTree>
    <p:extLst>
      <p:ext uri="{BB962C8B-B14F-4D97-AF65-F5344CB8AC3E}">
        <p14:creationId xmlns:p14="http://schemas.microsoft.com/office/powerpoint/2010/main" val="1030047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13" name="文本框 112"/>
          <p:cNvSpPr txBox="1"/>
          <p:nvPr/>
        </p:nvSpPr>
        <p:spPr>
          <a:xfrm>
            <a:off x="1031568" y="1628800"/>
            <a:ext cx="9888968" cy="201285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en-US" altLang="zh-CN" sz="2400" b="1" dirty="0">
                <a:solidFill>
                  <a:schemeClr val="tx1"/>
                </a:solidFill>
                <a:latin typeface="+mn-ea"/>
                <a:sym typeface="+mn-ea"/>
              </a:rPr>
              <a:t>    4.</a:t>
            </a:r>
            <a:r>
              <a:rPr lang="zh-CN" sz="2400" b="1" dirty="0">
                <a:solidFill>
                  <a:schemeClr val="tx1"/>
                </a:solidFill>
                <a:latin typeface="+mn-ea"/>
                <a:cs typeface="Times New Roman" panose="02020603050405020304" pitchFamily="18" charset="0"/>
                <a:sym typeface="+mn-ea"/>
              </a:rPr>
              <a:t>普通股资金成本</a:t>
            </a:r>
            <a:endParaRPr lang="zh-CN" sz="2400" b="1" dirty="0">
              <a:solidFill>
                <a:schemeClr val="tx1"/>
              </a:solidFill>
              <a:latin typeface="+mn-ea"/>
              <a:sym typeface="+mn-ea"/>
            </a:endParaRPr>
          </a:p>
          <a:p>
            <a:pPr marL="0" indent="266700">
              <a:lnSpc>
                <a:spcPct val="130000"/>
              </a:lnSpc>
            </a:pPr>
            <a:r>
              <a:rPr lang="en-US" altLang="zh-CN" sz="2400" b="1" dirty="0">
                <a:solidFill>
                  <a:schemeClr val="tx1"/>
                </a:solidFill>
                <a:latin typeface="+mn-ea"/>
                <a:sym typeface="+mn-ea"/>
              </a:rPr>
              <a:t>    </a:t>
            </a:r>
            <a:r>
              <a:rPr lang="zh-CN" sz="2400" b="1" dirty="0">
                <a:solidFill>
                  <a:schemeClr val="tx1"/>
                </a:solidFill>
                <a:latin typeface="+mn-ea"/>
                <a:sym typeface="+mn-ea"/>
              </a:rPr>
              <a:t>普通股股利与优先股股利相比，一般较高且不固定，这主要是因为普通股票投资风险大于优先股，股利不固定且对企业剩余财产的求偿权位于债权人和优先股股东之后</a:t>
            </a:r>
            <a:r>
              <a:rPr lang="zh-CN" altLang="en-US" sz="2400" b="1" dirty="0">
                <a:solidFill>
                  <a:schemeClr val="tx1"/>
                </a:solidFill>
                <a:latin typeface="+mn-ea"/>
                <a:sym typeface="+mn-ea"/>
              </a:rPr>
              <a:t>。</a:t>
            </a:r>
            <a:endParaRPr lang="zh-CN" altLang="en-US" sz="2400" b="1" dirty="0">
              <a:solidFill>
                <a:schemeClr val="tx1"/>
              </a:solidFill>
              <a:latin typeface="+mn-ea"/>
            </a:endParaRPr>
          </a:p>
        </p:txBody>
      </p:sp>
      <p:sp>
        <p:nvSpPr>
          <p:cNvPr id="114" name="文本框 113"/>
          <p:cNvSpPr txBox="1"/>
          <p:nvPr/>
        </p:nvSpPr>
        <p:spPr>
          <a:xfrm>
            <a:off x="2802620" y="5130247"/>
            <a:ext cx="2751813" cy="12536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sz="2000" b="1" dirty="0">
                <a:solidFill>
                  <a:schemeClr val="tx1"/>
                </a:solidFill>
                <a:latin typeface="+mn-ea"/>
                <a:cs typeface="Times New Roman" panose="02020603050405020304" pitchFamily="18" charset="0"/>
                <a:sym typeface="+mn-ea"/>
              </a:rPr>
              <a:t>K——</a:t>
            </a:r>
            <a:r>
              <a:rPr sz="2000" b="1" dirty="0" err="1">
                <a:solidFill>
                  <a:schemeClr val="tx1"/>
                </a:solidFill>
                <a:latin typeface="+mn-ea"/>
                <a:cs typeface="Times New Roman" panose="02020603050405020304" pitchFamily="18" charset="0"/>
                <a:sym typeface="+mn-ea"/>
              </a:rPr>
              <a:t>普通股资金成本</a:t>
            </a:r>
            <a:endParaRPr sz="2000" b="1" dirty="0">
              <a:solidFill>
                <a:schemeClr val="tx1"/>
              </a:solidFill>
              <a:latin typeface="+mn-ea"/>
              <a:cs typeface="Times New Roman" panose="02020603050405020304" pitchFamily="18" charset="0"/>
              <a:sym typeface="+mn-ea"/>
            </a:endParaRPr>
          </a:p>
          <a:p>
            <a:pPr marL="0" indent="0">
              <a:lnSpc>
                <a:spcPct val="130000"/>
              </a:lnSpc>
            </a:pPr>
            <a:r>
              <a:rPr sz="2000" b="1" dirty="0">
                <a:solidFill>
                  <a:schemeClr val="tx1"/>
                </a:solidFill>
                <a:latin typeface="+mn-ea"/>
                <a:cs typeface="Times New Roman" panose="02020603050405020304" pitchFamily="18" charset="0"/>
                <a:sym typeface="+mn-ea"/>
              </a:rPr>
              <a:t>P——</a:t>
            </a:r>
            <a:r>
              <a:rPr sz="2000" b="1" dirty="0" err="1">
                <a:solidFill>
                  <a:schemeClr val="tx1"/>
                </a:solidFill>
                <a:latin typeface="+mn-ea"/>
                <a:cs typeface="Times New Roman" panose="02020603050405020304" pitchFamily="18" charset="0"/>
                <a:sym typeface="+mn-ea"/>
              </a:rPr>
              <a:t>普通股筹资总额</a:t>
            </a:r>
            <a:endParaRPr sz="2000" b="1" dirty="0">
              <a:solidFill>
                <a:schemeClr val="tx1"/>
              </a:solidFill>
              <a:latin typeface="+mn-ea"/>
              <a:cs typeface="Times New Roman" panose="02020603050405020304" pitchFamily="18" charset="0"/>
              <a:sym typeface="+mn-ea"/>
            </a:endParaRPr>
          </a:p>
          <a:p>
            <a:pPr marL="0" indent="0">
              <a:lnSpc>
                <a:spcPct val="130000"/>
              </a:lnSpc>
            </a:pPr>
            <a:r>
              <a:rPr sz="2000" b="1" dirty="0">
                <a:solidFill>
                  <a:schemeClr val="tx1"/>
                </a:solidFill>
                <a:latin typeface="+mn-ea"/>
                <a:cs typeface="Times New Roman" panose="02020603050405020304" pitchFamily="18" charset="0"/>
                <a:sym typeface="+mn-ea"/>
              </a:rPr>
              <a:t>f——</a:t>
            </a:r>
            <a:r>
              <a:rPr sz="2000" b="1" dirty="0" err="1">
                <a:solidFill>
                  <a:schemeClr val="tx1"/>
                </a:solidFill>
                <a:latin typeface="+mn-ea"/>
                <a:cs typeface="Times New Roman" panose="02020603050405020304" pitchFamily="18" charset="0"/>
                <a:sym typeface="+mn-ea"/>
              </a:rPr>
              <a:t>普通股筹资费率</a:t>
            </a:r>
            <a:endParaRPr lang="zh-CN" altLang="en-US" sz="2000" b="1" dirty="0">
              <a:solidFill>
                <a:schemeClr val="tx1"/>
              </a:solidFill>
              <a:latin typeface="+mn-ea"/>
              <a:cs typeface="Times New Roman" panose="02020603050405020304" pitchFamily="18" charset="0"/>
              <a:sym typeface="+mn-ea"/>
            </a:endParaRPr>
          </a:p>
        </p:txBody>
      </p:sp>
      <p:sp>
        <p:nvSpPr>
          <p:cNvPr id="115" name="文本框 114"/>
          <p:cNvSpPr txBox="1"/>
          <p:nvPr/>
        </p:nvSpPr>
        <p:spPr>
          <a:xfrm>
            <a:off x="3555510" y="5825411"/>
            <a:ext cx="5080661" cy="529467"/>
          </a:xfrm>
          <a:prstGeom prst="rect">
            <a:avLst/>
          </a:prstGeom>
          <a:noFill/>
          <a:ln w="9525">
            <a:noFill/>
          </a:ln>
        </p:spPr>
        <p:txBody>
          <a:bodyPr>
            <a:spAutoFit/>
          </a:bodyPr>
          <a:lstStyle/>
          <a:p>
            <a:pPr marL="0" indent="355600"/>
            <a:endParaRPr lang="en-US" sz="1050" b="0" i="1">
              <a:latin typeface="+mn-ea"/>
              <a:ea typeface="+mn-ea"/>
              <a:cs typeface="Times New Roman" panose="02020603050405020304" pitchFamily="18" charset="0"/>
            </a:endParaRPr>
          </a:p>
          <a:p>
            <a:endParaRPr lang="zh-CN" altLang="en-US">
              <a:latin typeface="+mn-ea"/>
              <a:ea typeface="+mn-ea"/>
            </a:endParaRPr>
          </a:p>
        </p:txBody>
      </p:sp>
      <p:sp>
        <p:nvSpPr>
          <p:cNvPr id="110" name="文本框 109"/>
          <p:cNvSpPr txBox="1"/>
          <p:nvPr/>
        </p:nvSpPr>
        <p:spPr>
          <a:xfrm>
            <a:off x="1028516" y="95250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a:solidFill>
                  <a:schemeClr val="tx1"/>
                </a:solidFill>
                <a:latin typeface="+mn-ea"/>
                <a:cs typeface="黑体" panose="02010609060101010101" charset="-122"/>
              </a:rPr>
              <a:t>步骤一</a:t>
            </a:r>
            <a:r>
              <a:rPr lang="en-US" sz="2400">
                <a:solidFill>
                  <a:schemeClr val="tx1"/>
                </a:solidFill>
                <a:latin typeface="+mn-ea"/>
                <a:cs typeface="黑体" panose="02010609060101010101" charset="-122"/>
              </a:rPr>
              <a:t>  </a:t>
            </a:r>
            <a:r>
              <a:rPr lang="zh-CN" sz="2400">
                <a:solidFill>
                  <a:schemeClr val="tx1"/>
                </a:solidFill>
                <a:latin typeface="+mn-ea"/>
                <a:cs typeface="黑体" panose="02010609060101010101" charset="-122"/>
              </a:rPr>
              <a:t>计算个别资本成本</a:t>
            </a:r>
            <a:endParaRPr lang="zh-CN" altLang="en-US" sz="2400">
              <a:solidFill>
                <a:schemeClr val="tx1"/>
              </a:solidFill>
              <a:latin typeface="+mn-ea"/>
              <a:cs typeface="黑体" panose="02010609060101010101" charset="-122"/>
            </a:endParaRPr>
          </a:p>
        </p:txBody>
      </p:sp>
      <p:sp>
        <p:nvSpPr>
          <p:cNvPr id="7" name="文本框 6"/>
          <p:cNvSpPr txBox="1"/>
          <p:nvPr/>
        </p:nvSpPr>
        <p:spPr>
          <a:xfrm>
            <a:off x="6753469" y="5130247"/>
            <a:ext cx="3781282" cy="12536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en-US" sz="2000" b="1" dirty="0">
                <a:solidFill>
                  <a:schemeClr val="tx1"/>
                </a:solidFill>
                <a:latin typeface="+mn-ea"/>
                <a:cs typeface="Times New Roman" panose="02020603050405020304" pitchFamily="18" charset="0"/>
                <a:sym typeface="+mn-ea"/>
              </a:rPr>
              <a:t>D</a:t>
            </a:r>
            <a:r>
              <a:rPr lang="en-US" sz="2000" b="1" baseline="-25000" dirty="0">
                <a:solidFill>
                  <a:schemeClr val="tx1"/>
                </a:solidFill>
                <a:latin typeface="+mn-ea"/>
                <a:cs typeface="Times New Roman" panose="02020603050405020304" pitchFamily="18" charset="0"/>
                <a:sym typeface="+mn-ea"/>
              </a:rPr>
              <a:t>0</a:t>
            </a:r>
            <a:r>
              <a:rPr sz="2000" b="1" dirty="0">
                <a:solidFill>
                  <a:schemeClr val="tx1"/>
                </a:solidFill>
                <a:latin typeface="+mn-ea"/>
                <a:cs typeface="Times New Roman" panose="02020603050405020304" pitchFamily="18" charset="0"/>
                <a:sym typeface="+mn-ea"/>
              </a:rPr>
              <a:t>—</a:t>
            </a:r>
            <a:r>
              <a:rPr sz="2000" b="1" dirty="0" err="1">
                <a:solidFill>
                  <a:schemeClr val="tx1"/>
                </a:solidFill>
                <a:latin typeface="+mn-ea"/>
                <a:cs typeface="Times New Roman" panose="02020603050405020304" pitchFamily="18" charset="0"/>
                <a:sym typeface="+mn-ea"/>
              </a:rPr>
              <a:t>最近已经发放的股利</a:t>
            </a:r>
            <a:endParaRPr sz="2000" b="1" dirty="0">
              <a:solidFill>
                <a:schemeClr val="tx1"/>
              </a:solidFill>
              <a:latin typeface="+mn-ea"/>
              <a:cs typeface="Times New Roman" panose="02020603050405020304" pitchFamily="18" charset="0"/>
              <a:sym typeface="+mn-ea"/>
            </a:endParaRPr>
          </a:p>
          <a:p>
            <a:pPr marL="0" indent="0">
              <a:lnSpc>
                <a:spcPct val="130000"/>
              </a:lnSpc>
            </a:pPr>
            <a:r>
              <a:rPr lang="en-US" sz="2000" b="1" dirty="0">
                <a:solidFill>
                  <a:schemeClr val="tx1"/>
                </a:solidFill>
                <a:latin typeface="+mn-ea"/>
                <a:cs typeface="Times New Roman" panose="02020603050405020304" pitchFamily="18" charset="0"/>
                <a:sym typeface="+mn-ea"/>
              </a:rPr>
              <a:t>D</a:t>
            </a:r>
            <a:r>
              <a:rPr lang="en-US" sz="2000" b="1" baseline="-25000" dirty="0">
                <a:solidFill>
                  <a:schemeClr val="tx1"/>
                </a:solidFill>
                <a:latin typeface="+mn-ea"/>
                <a:cs typeface="Times New Roman" panose="02020603050405020304" pitchFamily="18" charset="0"/>
                <a:sym typeface="+mn-ea"/>
              </a:rPr>
              <a:t>1</a:t>
            </a:r>
            <a:r>
              <a:rPr sz="2000" b="1" dirty="0">
                <a:solidFill>
                  <a:schemeClr val="tx1"/>
                </a:solidFill>
                <a:latin typeface="+mn-ea"/>
                <a:cs typeface="Times New Roman" panose="02020603050405020304" pitchFamily="18" charset="0"/>
                <a:sym typeface="+mn-ea"/>
              </a:rPr>
              <a:t>—</a:t>
            </a:r>
            <a:r>
              <a:rPr sz="2000" b="1" dirty="0" err="1">
                <a:solidFill>
                  <a:schemeClr val="tx1"/>
                </a:solidFill>
                <a:latin typeface="+mn-ea"/>
                <a:cs typeface="Times New Roman" panose="02020603050405020304" pitchFamily="18" charset="0"/>
                <a:sym typeface="+mn-ea"/>
              </a:rPr>
              <a:t>预计要发放的第一期股利</a:t>
            </a:r>
            <a:endParaRPr sz="2000" b="1" dirty="0">
              <a:solidFill>
                <a:schemeClr val="tx1"/>
              </a:solidFill>
              <a:latin typeface="+mn-ea"/>
              <a:cs typeface="Times New Roman" panose="02020603050405020304" pitchFamily="18" charset="0"/>
              <a:sym typeface="+mn-ea"/>
            </a:endParaRPr>
          </a:p>
          <a:p>
            <a:pPr marL="0" indent="0">
              <a:lnSpc>
                <a:spcPct val="130000"/>
              </a:lnSpc>
            </a:pPr>
            <a:r>
              <a:rPr sz="2000" b="1" dirty="0">
                <a:solidFill>
                  <a:schemeClr val="tx1"/>
                </a:solidFill>
                <a:latin typeface="+mn-ea"/>
                <a:cs typeface="Times New Roman" panose="02020603050405020304" pitchFamily="18" charset="0"/>
                <a:sym typeface="+mn-ea"/>
              </a:rPr>
              <a:t>g——</a:t>
            </a:r>
            <a:r>
              <a:rPr sz="2000" b="1" dirty="0" err="1">
                <a:solidFill>
                  <a:schemeClr val="tx1"/>
                </a:solidFill>
                <a:latin typeface="+mn-ea"/>
                <a:cs typeface="Times New Roman" panose="02020603050405020304" pitchFamily="18" charset="0"/>
                <a:sym typeface="+mn-ea"/>
              </a:rPr>
              <a:t>普通股年利增长率</a:t>
            </a:r>
            <a:endParaRPr sz="2000" b="1" dirty="0">
              <a:solidFill>
                <a:schemeClr val="tx1"/>
              </a:solidFill>
              <a:latin typeface="+mn-ea"/>
              <a:cs typeface="Times New Roman" panose="02020603050405020304" pitchFamily="18" charset="0"/>
              <a:sym typeface="+mn-ea"/>
            </a:endParaRPr>
          </a:p>
        </p:txBody>
      </p:sp>
      <p:pic>
        <p:nvPicPr>
          <p:cNvPr id="2" name="图片 1" descr="3aa248dec7192e6270eab11f4c27d987"/>
          <p:cNvPicPr>
            <a:picLocks noChangeAspect="1"/>
          </p:cNvPicPr>
          <p:nvPr/>
        </p:nvPicPr>
        <p:blipFill>
          <a:blip r:embed="rId2">
            <a:clrChange>
              <a:clrFrom>
                <a:srgbClr val="EBEBE9">
                  <a:alpha val="100000"/>
                </a:srgbClr>
              </a:clrFrom>
              <a:clrTo>
                <a:srgbClr val="EBEBE9">
                  <a:alpha val="100000"/>
                  <a:alpha val="0"/>
                </a:srgbClr>
              </a:clrTo>
            </a:clrChange>
          </a:blip>
          <a:srcRect l="50920"/>
          <a:stretch>
            <a:fillRect/>
          </a:stretch>
        </p:blipFill>
        <p:spPr>
          <a:xfrm>
            <a:off x="10534751" y="3999832"/>
            <a:ext cx="1439732" cy="2407997"/>
          </a:xfrm>
          <a:prstGeom prst="rect">
            <a:avLst/>
          </a:prstGeom>
        </p:spPr>
      </p:pic>
      <p:grpSp>
        <p:nvGrpSpPr>
          <p:cNvPr id="16" name="组合 15"/>
          <p:cNvGrpSpPr/>
          <p:nvPr/>
        </p:nvGrpSpPr>
        <p:grpSpPr>
          <a:xfrm>
            <a:off x="88149" y="49302"/>
            <a:ext cx="4279659" cy="613803"/>
            <a:chOff x="1271464" y="2420888"/>
            <a:chExt cx="4490718" cy="613803"/>
          </a:xfrm>
        </p:grpSpPr>
        <p:sp>
          <p:nvSpPr>
            <p:cNvPr id="1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7"/>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mc:AlternateContent xmlns:mc="http://schemas.openxmlformats.org/markup-compatibility/2006" xmlns:a14="http://schemas.microsoft.com/office/drawing/2010/main">
        <mc:Choice Requires="a14">
          <p:sp>
            <p:nvSpPr>
              <p:cNvPr id="19" name="文本框 2"/>
              <p:cNvSpPr txBox="1"/>
              <p:nvPr/>
            </p:nvSpPr>
            <p:spPr>
              <a:xfrm>
                <a:off x="983979" y="3978614"/>
                <a:ext cx="9432499" cy="686342"/>
              </a:xfrm>
              <a:prstGeom prst="rect">
                <a:avLst/>
              </a:prstGeom>
              <a:noFill/>
            </p:spPr>
            <p:txBody>
              <a:bodyPr wrap="square" lIns="0" tIns="0" rIns="0" bIns="0" rtlCol="0" anchor="t">
                <a:spAutoFit/>
              </a:bodyPr>
              <a:lstStyle/>
              <a:p>
                <a:r>
                  <a:rPr lang="zh-CN" sz="2800" b="1" dirty="0">
                    <a:latin typeface="+mn-ea"/>
                    <a:ea typeface="+mn-ea"/>
                    <a:sym typeface="+mn-ea"/>
                  </a:rPr>
                  <a:t>资金成本公式</a:t>
                </a:r>
                <a:r>
                  <a:rPr lang="en-US" altLang="zh-CN" sz="2800" b="1" dirty="0">
                    <a:latin typeface="+mn-ea"/>
                    <a:ea typeface="+mn-ea"/>
                    <a:sym typeface="+mn-ea"/>
                  </a:rPr>
                  <a:t>  K= </a:t>
                </a:r>
                <a14:m>
                  <m:oMath xmlns:m="http://schemas.openxmlformats.org/officeDocument/2006/math">
                    <m:f>
                      <m:fPr>
                        <m:ctrlPr>
                          <a:rPr lang="en-US" altLang="zh-CN" sz="2800" b="1" i="1" smtClean="0">
                            <a:latin typeface="Cambria Math" panose="02040503050406030204" pitchFamily="18" charset="0"/>
                            <a:ea typeface="+mn-ea"/>
                            <a:sym typeface="+mn-ea"/>
                          </a:rPr>
                        </m:ctrlPr>
                      </m:fPr>
                      <m:num>
                        <m:r>
                          <a:rPr lang="en-US" altLang="zh-CN" sz="2800" b="1" i="1" smtClean="0">
                            <a:latin typeface="Cambria Math"/>
                            <a:ea typeface="+mn-ea"/>
                            <a:sym typeface="+mn-ea"/>
                          </a:rPr>
                          <m:t>𝑫</m:t>
                        </m:r>
                        <m:r>
                          <a:rPr lang="en-US" altLang="zh-CN" sz="2800" b="1" i="1" baseline="-25000" smtClean="0">
                            <a:latin typeface="Cambria Math"/>
                            <a:ea typeface="+mn-ea"/>
                            <a:sym typeface="+mn-ea"/>
                          </a:rPr>
                          <m:t>𝟎</m:t>
                        </m:r>
                        <m:r>
                          <a:rPr lang="en-US" altLang="zh-CN" sz="2800" b="1" i="1" smtClean="0">
                            <a:latin typeface="Cambria Math"/>
                            <a:ea typeface="+mn-ea"/>
                            <a:sym typeface="+mn-ea"/>
                          </a:rPr>
                          <m:t>(</m:t>
                        </m:r>
                        <m:r>
                          <a:rPr lang="en-US" altLang="zh-CN" sz="2800" b="1" i="1" smtClean="0">
                            <a:latin typeface="Cambria Math"/>
                            <a:ea typeface="+mn-ea"/>
                            <a:sym typeface="+mn-ea"/>
                          </a:rPr>
                          <m:t>𝟏</m:t>
                        </m:r>
                        <m:r>
                          <a:rPr lang="en-US" altLang="zh-CN" sz="2800" b="1" i="1" smtClean="0">
                            <a:latin typeface="Cambria Math"/>
                            <a:ea typeface="+mn-ea"/>
                            <a:sym typeface="+mn-ea"/>
                          </a:rPr>
                          <m:t>+</m:t>
                        </m:r>
                        <m:r>
                          <a:rPr lang="en-US" altLang="zh-CN" sz="2800" b="1" i="1" smtClean="0">
                            <a:latin typeface="Cambria Math"/>
                            <a:ea typeface="+mn-ea"/>
                            <a:sym typeface="+mn-ea"/>
                          </a:rPr>
                          <m:t>𝒈</m:t>
                        </m:r>
                        <m:r>
                          <a:rPr lang="en-US" altLang="zh-CN" sz="2800" b="1" i="1" smtClean="0">
                            <a:latin typeface="Cambria Math"/>
                            <a:ea typeface="+mn-ea"/>
                            <a:sym typeface="+mn-ea"/>
                          </a:rPr>
                          <m:t>)</m:t>
                        </m:r>
                      </m:num>
                      <m:den>
                        <m:r>
                          <a:rPr lang="en-US" altLang="zh-CN" sz="2800" b="1" i="1" smtClean="0">
                            <a:latin typeface="Cambria Math"/>
                            <a:ea typeface="+mn-ea"/>
                            <a:sym typeface="+mn-ea"/>
                          </a:rPr>
                          <m:t>  </m:t>
                        </m:r>
                        <m:r>
                          <a:rPr lang="en-US" altLang="zh-CN" sz="2800" b="1" i="1" smtClean="0">
                            <a:latin typeface="Cambria Math"/>
                            <a:ea typeface="+mn-ea"/>
                            <a:sym typeface="+mn-ea"/>
                          </a:rPr>
                          <m:t>𝑷</m:t>
                        </m:r>
                        <m:r>
                          <a:rPr lang="en-US" altLang="zh-CN" sz="2800" b="1" i="1" smtClean="0">
                            <a:latin typeface="Cambria Math"/>
                            <a:ea typeface="+mn-ea"/>
                            <a:sym typeface="+mn-ea"/>
                          </a:rPr>
                          <m:t>(</m:t>
                        </m:r>
                        <m:r>
                          <a:rPr lang="en-US" altLang="zh-CN" sz="2800" b="1" i="1" smtClean="0">
                            <a:latin typeface="Cambria Math"/>
                            <a:ea typeface="+mn-ea"/>
                            <a:sym typeface="+mn-ea"/>
                          </a:rPr>
                          <m:t>𝟏</m:t>
                        </m:r>
                        <m:r>
                          <a:rPr lang="en-US" altLang="zh-CN" sz="2800" b="1" i="1" smtClean="0">
                            <a:latin typeface="Cambria Math"/>
                            <a:ea typeface="+mn-ea"/>
                            <a:sym typeface="+mn-ea"/>
                          </a:rPr>
                          <m:t>−</m:t>
                        </m:r>
                        <m:r>
                          <a:rPr lang="en-US" altLang="zh-CN" sz="2800" b="1" i="1" smtClean="0">
                            <a:latin typeface="Cambria Math"/>
                            <a:ea typeface="+mn-ea"/>
                            <a:sym typeface="+mn-ea"/>
                          </a:rPr>
                          <m:t>𝒇</m:t>
                        </m:r>
                        <m:r>
                          <a:rPr lang="en-US" altLang="zh-CN" sz="2800" b="1" i="1" smtClean="0">
                            <a:latin typeface="Cambria Math"/>
                            <a:ea typeface="+mn-ea"/>
                            <a:sym typeface="+mn-ea"/>
                          </a:rPr>
                          <m:t>)</m:t>
                        </m:r>
                      </m:den>
                    </m:f>
                  </m:oMath>
                </a14:m>
                <a:r>
                  <a:rPr lang="en-US" altLang="zh-CN" sz="2800" b="1" dirty="0">
                    <a:latin typeface="+mn-ea"/>
                    <a:ea typeface="+mn-ea"/>
                    <a:sym typeface="+mn-ea"/>
                  </a:rPr>
                  <a:t>+g   </a:t>
                </a:r>
                <a:r>
                  <a:rPr lang="zh-CN" altLang="en-US" sz="2800" b="1" dirty="0">
                    <a:latin typeface="+mn-ea"/>
                    <a:ea typeface="+mn-ea"/>
                    <a:sym typeface="+mn-ea"/>
                  </a:rPr>
                  <a:t>或 </a:t>
                </a:r>
                <a:r>
                  <a:rPr lang="en-US" altLang="zh-CN" sz="2800" dirty="0">
                    <a:latin typeface="+mn-ea"/>
                    <a:sym typeface="+mn-ea"/>
                  </a:rPr>
                  <a:t>K= </a:t>
                </a:r>
                <a14:m>
                  <m:oMath xmlns:m="http://schemas.openxmlformats.org/officeDocument/2006/math">
                    <m:f>
                      <m:fPr>
                        <m:ctrlPr>
                          <a:rPr lang="en-US" altLang="zh-CN" sz="2800" i="1">
                            <a:latin typeface="Cambria Math" panose="02040503050406030204" pitchFamily="18" charset="0"/>
                            <a:sym typeface="+mn-ea"/>
                          </a:rPr>
                        </m:ctrlPr>
                      </m:fPr>
                      <m:num>
                        <m:r>
                          <a:rPr lang="en-US" altLang="zh-CN" sz="2800" i="1">
                            <a:latin typeface="Cambria Math"/>
                            <a:sym typeface="+mn-ea"/>
                          </a:rPr>
                          <m:t>𝑫</m:t>
                        </m:r>
                        <m:r>
                          <a:rPr lang="en-US" altLang="zh-CN" sz="2800" b="1" i="1" baseline="-25000" smtClean="0">
                            <a:latin typeface="Cambria Math"/>
                            <a:sym typeface="+mn-ea"/>
                          </a:rPr>
                          <m:t>𝟏</m:t>
                        </m:r>
                      </m:num>
                      <m:den>
                        <m:r>
                          <a:rPr lang="en-US" altLang="zh-CN" sz="2800" i="1">
                            <a:latin typeface="Cambria Math"/>
                            <a:sym typeface="+mn-ea"/>
                          </a:rPr>
                          <m:t>  </m:t>
                        </m:r>
                        <m:r>
                          <a:rPr lang="en-US" altLang="zh-CN" sz="2800" i="1">
                            <a:latin typeface="Cambria Math"/>
                            <a:sym typeface="+mn-ea"/>
                          </a:rPr>
                          <m:t>𝑷</m:t>
                        </m:r>
                        <m:r>
                          <a:rPr lang="en-US" altLang="zh-CN" sz="2800" i="1">
                            <a:latin typeface="Cambria Math"/>
                            <a:sym typeface="+mn-ea"/>
                          </a:rPr>
                          <m:t>(</m:t>
                        </m:r>
                        <m:r>
                          <a:rPr lang="en-US" altLang="zh-CN" sz="2800" i="1">
                            <a:latin typeface="Cambria Math"/>
                            <a:sym typeface="+mn-ea"/>
                          </a:rPr>
                          <m:t>𝟏</m:t>
                        </m:r>
                        <m:r>
                          <a:rPr lang="en-US" altLang="zh-CN" sz="2800" i="1">
                            <a:latin typeface="Cambria Math"/>
                            <a:sym typeface="+mn-ea"/>
                          </a:rPr>
                          <m:t>−</m:t>
                        </m:r>
                        <m:r>
                          <a:rPr lang="en-US" altLang="zh-CN" sz="2800" i="1">
                            <a:latin typeface="Cambria Math"/>
                            <a:sym typeface="+mn-ea"/>
                          </a:rPr>
                          <m:t>𝒇</m:t>
                        </m:r>
                        <m:r>
                          <a:rPr lang="en-US" altLang="zh-CN" sz="2800" i="1">
                            <a:latin typeface="Cambria Math"/>
                            <a:sym typeface="+mn-ea"/>
                          </a:rPr>
                          <m:t>)</m:t>
                        </m:r>
                      </m:den>
                    </m:f>
                  </m:oMath>
                </a14:m>
                <a:r>
                  <a:rPr lang="en-US" altLang="zh-CN" sz="2800" dirty="0">
                    <a:latin typeface="+mn-ea"/>
                    <a:sym typeface="+mn-ea"/>
                  </a:rPr>
                  <a:t>+g </a:t>
                </a:r>
                <a:endParaRPr lang="en-US" altLang="zh-CN" sz="2800" b="1" dirty="0">
                  <a:latin typeface="+mn-ea"/>
                  <a:ea typeface="+mn-ea"/>
                  <a:sym typeface="+mn-ea"/>
                </a:endParaRPr>
              </a:p>
            </p:txBody>
          </p:sp>
        </mc:Choice>
        <mc:Fallback xmlns="">
          <p:sp>
            <p:nvSpPr>
              <p:cNvPr id="19" name="文本框 2"/>
              <p:cNvSpPr txBox="1">
                <a:spLocks noRot="1" noChangeAspect="1" noMove="1" noResize="1" noEditPoints="1" noAdjustHandles="1" noChangeArrowheads="1" noChangeShapeType="1" noTextEdit="1"/>
              </p:cNvSpPr>
              <p:nvPr/>
            </p:nvSpPr>
            <p:spPr>
              <a:xfrm>
                <a:off x="983979" y="3978614"/>
                <a:ext cx="9432499" cy="686342"/>
              </a:xfrm>
              <a:prstGeom prst="rect">
                <a:avLst/>
              </a:prstGeom>
              <a:blipFill rotWithShape="1">
                <a:blip r:embed="rId3"/>
                <a:stretch>
                  <a:fillRect l="-2261" t="-893" b="-892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75694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43143"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8" name="文本框 7"/>
          <p:cNvSpPr txBox="1"/>
          <p:nvPr/>
        </p:nvSpPr>
        <p:spPr>
          <a:xfrm>
            <a:off x="961561" y="1988840"/>
            <a:ext cx="5563164" cy="249299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latin typeface="+mn-ea"/>
                <a:sym typeface="+mn-ea"/>
              </a:rPr>
              <a:t>威盛公司在设立时，拟按面额发行普通股股票筹资，每股面额</a:t>
            </a:r>
            <a:r>
              <a:rPr lang="zh-CN" sz="2400" b="1" dirty="0">
                <a:latin typeface="+mn-ea"/>
                <a:cs typeface="Times New Roman" panose="02020603050405020304" pitchFamily="18" charset="0"/>
                <a:sym typeface="+mn-ea"/>
              </a:rPr>
              <a:t>10元，溢价12元发行，筹资费用率4%，第一年预期股利支付率10%，以后每年增长2%。</a:t>
            </a:r>
            <a:endParaRPr lang="zh-CN" sz="2400" b="1" dirty="0">
              <a:latin typeface="+mn-ea"/>
              <a:sym typeface="+mn-ea"/>
            </a:endParaRPr>
          </a:p>
          <a:p>
            <a:pPr marL="0" indent="0">
              <a:lnSpc>
                <a:spcPct val="130000"/>
              </a:lnSpc>
            </a:pPr>
            <a:r>
              <a:rPr lang="zh-CN" sz="2400" b="1" dirty="0">
                <a:latin typeface="+mn-ea"/>
                <a:sym typeface="+mn-ea"/>
              </a:rPr>
              <a:t>要求：计算其资金成本。</a:t>
            </a:r>
            <a:endParaRPr lang="zh-CN" altLang="en-US" sz="2400" b="1" dirty="0">
              <a:latin typeface="+mn-ea"/>
            </a:endParaRPr>
          </a:p>
        </p:txBody>
      </p:sp>
      <p:sp>
        <p:nvSpPr>
          <p:cNvPr id="9" name="文本框 8"/>
          <p:cNvSpPr txBox="1"/>
          <p:nvPr/>
        </p:nvSpPr>
        <p:spPr>
          <a:xfrm>
            <a:off x="1108900" y="1261433"/>
            <a:ext cx="1030731" cy="369332"/>
          </a:xfrm>
          <a:prstGeom prst="rect">
            <a:avLst/>
          </a:prstGeom>
          <a:noFill/>
        </p:spPr>
        <p:txBody>
          <a:bodyPr wrap="none" lIns="0" tIns="0" rIns="0" bIns="0" rtlCol="0" anchor="t">
            <a:spAutoFit/>
          </a:bodyPr>
          <a:lstStyle/>
          <a:p>
            <a:r>
              <a:rPr lang="zh-CN" sz="2400" b="1" dirty="0">
                <a:latin typeface="+mn-ea"/>
                <a:ea typeface="+mn-ea"/>
                <a:sym typeface="+mn-ea"/>
              </a:rPr>
              <a:t>做一做</a:t>
            </a:r>
            <a:r>
              <a:rPr lang="en-US" altLang="zh-CN" sz="2400" b="1" dirty="0">
                <a:latin typeface="+mn-ea"/>
                <a:ea typeface="+mn-ea"/>
                <a:sym typeface="+mn-ea"/>
              </a:rPr>
              <a:t>:</a:t>
            </a:r>
          </a:p>
        </p:txBody>
      </p:sp>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mc:AlternateContent xmlns:mc="http://schemas.openxmlformats.org/markup-compatibility/2006" xmlns:a14="http://schemas.microsoft.com/office/drawing/2010/main">
        <mc:Choice Requires="a14">
          <p:sp>
            <p:nvSpPr>
              <p:cNvPr id="15" name="文本框 2"/>
              <p:cNvSpPr txBox="1"/>
              <p:nvPr/>
            </p:nvSpPr>
            <p:spPr>
              <a:xfrm>
                <a:off x="5879976" y="5038525"/>
                <a:ext cx="4891715" cy="678199"/>
              </a:xfrm>
              <a:prstGeom prst="rect">
                <a:avLst/>
              </a:prstGeom>
              <a:noFill/>
            </p:spPr>
            <p:txBody>
              <a:bodyPr wrap="square" lIns="0" tIns="0" rIns="0" bIns="0" rtlCol="0" anchor="t">
                <a:spAutoFit/>
              </a:bodyPr>
              <a:lstStyle/>
              <a:p>
                <a:r>
                  <a:rPr lang="zh-CN" altLang="en-US" sz="2800" b="1" dirty="0">
                    <a:latin typeface="+mn-ea"/>
                    <a:ea typeface="+mn-ea"/>
                    <a:sym typeface="+mn-ea"/>
                  </a:rPr>
                  <a:t> </a:t>
                </a:r>
                <a:r>
                  <a:rPr lang="en-US" altLang="zh-CN" sz="2800" dirty="0">
                    <a:latin typeface="+mn-ea"/>
                    <a:sym typeface="+mn-ea"/>
                  </a:rPr>
                  <a:t>K= </a:t>
                </a:r>
                <a14:m>
                  <m:oMath xmlns:m="http://schemas.openxmlformats.org/officeDocument/2006/math">
                    <m:f>
                      <m:fPr>
                        <m:ctrlPr>
                          <a:rPr lang="en-US" altLang="zh-CN" sz="2800" i="1">
                            <a:latin typeface="Cambria Math" panose="02040503050406030204" pitchFamily="18" charset="0"/>
                            <a:sym typeface="+mn-ea"/>
                          </a:rPr>
                        </m:ctrlPr>
                      </m:fPr>
                      <m:num>
                        <m:r>
                          <a:rPr lang="en-US" altLang="zh-CN" sz="2800" b="1" i="1" smtClean="0">
                            <a:latin typeface="Cambria Math"/>
                            <a:sym typeface="+mn-ea"/>
                          </a:rPr>
                          <m:t>𝟏𝟎</m:t>
                        </m:r>
                        <m:r>
                          <a:rPr lang="en-US" altLang="zh-CN" sz="2800" b="1" i="1" smtClean="0">
                            <a:latin typeface="Cambria Math"/>
                            <a:sym typeface="+mn-ea"/>
                          </a:rPr>
                          <m:t>∗</m:t>
                        </m:r>
                        <m:r>
                          <a:rPr lang="en-US" altLang="zh-CN" sz="2800" b="1" i="1" smtClean="0">
                            <a:latin typeface="Cambria Math"/>
                            <a:sym typeface="+mn-ea"/>
                          </a:rPr>
                          <m:t>𝟏𝟎</m:t>
                        </m:r>
                        <m:r>
                          <a:rPr lang="en-US" altLang="zh-CN" sz="2800" b="1" i="1" smtClean="0">
                            <a:latin typeface="Cambria Math"/>
                            <a:sym typeface="+mn-ea"/>
                          </a:rPr>
                          <m:t>%</m:t>
                        </m:r>
                      </m:num>
                      <m:den>
                        <m:r>
                          <a:rPr lang="en-US" altLang="zh-CN" sz="2800" i="1">
                            <a:latin typeface="Cambria Math"/>
                            <a:sym typeface="+mn-ea"/>
                          </a:rPr>
                          <m:t>  </m:t>
                        </m:r>
                        <m:r>
                          <a:rPr lang="en-US" altLang="zh-CN" sz="2800" b="1" i="1" smtClean="0">
                            <a:latin typeface="Cambria Math"/>
                            <a:sym typeface="+mn-ea"/>
                          </a:rPr>
                          <m:t>𝟏𝟐</m:t>
                        </m:r>
                        <m:r>
                          <a:rPr lang="en-US" altLang="zh-CN" sz="2800" i="1">
                            <a:latin typeface="Cambria Math"/>
                            <a:sym typeface="+mn-ea"/>
                          </a:rPr>
                          <m:t>(</m:t>
                        </m:r>
                        <m:r>
                          <a:rPr lang="en-US" altLang="zh-CN" sz="2800" i="1">
                            <a:latin typeface="Cambria Math"/>
                            <a:sym typeface="+mn-ea"/>
                          </a:rPr>
                          <m:t>𝟏</m:t>
                        </m:r>
                        <m:r>
                          <a:rPr lang="en-US" altLang="zh-CN" sz="2800" i="1">
                            <a:latin typeface="Cambria Math"/>
                            <a:sym typeface="+mn-ea"/>
                          </a:rPr>
                          <m:t>−</m:t>
                        </m:r>
                        <m:r>
                          <a:rPr lang="en-US" altLang="zh-CN" sz="2800" b="1" i="1" smtClean="0">
                            <a:latin typeface="Cambria Math"/>
                            <a:sym typeface="+mn-ea"/>
                          </a:rPr>
                          <m:t>𝟒</m:t>
                        </m:r>
                        <m:r>
                          <a:rPr lang="en-US" altLang="zh-CN" sz="2800" b="1" i="1" smtClean="0">
                            <a:latin typeface="Cambria Math"/>
                            <a:sym typeface="+mn-ea"/>
                          </a:rPr>
                          <m:t>%</m:t>
                        </m:r>
                        <m:r>
                          <a:rPr lang="en-US" altLang="zh-CN" sz="2800" i="1">
                            <a:latin typeface="Cambria Math"/>
                            <a:sym typeface="+mn-ea"/>
                          </a:rPr>
                          <m:t>)</m:t>
                        </m:r>
                      </m:den>
                    </m:f>
                  </m:oMath>
                </a14:m>
                <a:r>
                  <a:rPr lang="en-US" altLang="zh-CN" sz="2800" dirty="0">
                    <a:latin typeface="+mn-ea"/>
                    <a:sym typeface="+mn-ea"/>
                  </a:rPr>
                  <a:t>+2%=10.68% </a:t>
                </a:r>
                <a:endParaRPr lang="en-US" altLang="zh-CN" sz="2800" b="1" dirty="0">
                  <a:latin typeface="+mn-ea"/>
                  <a:ea typeface="+mn-ea"/>
                  <a:sym typeface="+mn-ea"/>
                </a:endParaRPr>
              </a:p>
            </p:txBody>
          </p:sp>
        </mc:Choice>
        <mc:Fallback xmlns="">
          <p:sp>
            <p:nvSpPr>
              <p:cNvPr id="15" name="文本框 2"/>
              <p:cNvSpPr txBox="1">
                <a:spLocks noRot="1" noChangeAspect="1" noMove="1" noResize="1" noEditPoints="1" noAdjustHandles="1" noChangeArrowheads="1" noChangeShapeType="1" noTextEdit="1"/>
              </p:cNvSpPr>
              <p:nvPr/>
            </p:nvSpPr>
            <p:spPr>
              <a:xfrm>
                <a:off x="5879976" y="5038525"/>
                <a:ext cx="4891715" cy="678199"/>
              </a:xfrm>
              <a:prstGeom prst="rect">
                <a:avLst/>
              </a:prstGeom>
              <a:blipFill rotWithShape="1">
                <a:blip r:embed="rId2"/>
                <a:stretch>
                  <a:fillRect l="-2369" t="-2703" b="-810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20339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13" name="文本框 112"/>
          <p:cNvSpPr txBox="1"/>
          <p:nvPr/>
        </p:nvSpPr>
        <p:spPr>
          <a:xfrm>
            <a:off x="1055440" y="1700808"/>
            <a:ext cx="9941584" cy="14859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en-US" altLang="zh-CN" sz="2400" b="1" dirty="0">
                <a:solidFill>
                  <a:schemeClr val="tx1"/>
                </a:solidFill>
                <a:latin typeface="+mn-ea"/>
                <a:sym typeface="+mn-ea"/>
              </a:rPr>
              <a:t>    5.</a:t>
            </a:r>
            <a:r>
              <a:rPr lang="zh-CN" sz="2400" b="1" dirty="0">
                <a:solidFill>
                  <a:schemeClr val="tx1"/>
                </a:solidFill>
                <a:latin typeface="+mn-ea"/>
                <a:cs typeface="Times New Roman" panose="02020603050405020304" pitchFamily="18" charset="0"/>
                <a:sym typeface="+mn-ea"/>
              </a:rPr>
              <a:t>留存收益资金成本</a:t>
            </a:r>
            <a:endParaRPr lang="zh-CN" sz="2400" b="1" dirty="0">
              <a:solidFill>
                <a:schemeClr val="tx1"/>
              </a:solidFill>
              <a:latin typeface="+mn-ea"/>
              <a:sym typeface="+mn-ea"/>
            </a:endParaRPr>
          </a:p>
          <a:p>
            <a:pPr marL="0" indent="266700">
              <a:lnSpc>
                <a:spcPct val="130000"/>
              </a:lnSpc>
            </a:pPr>
            <a:r>
              <a:rPr lang="en-US" altLang="zh-CN" sz="2400" b="1" dirty="0">
                <a:solidFill>
                  <a:schemeClr val="tx1"/>
                </a:solidFill>
                <a:latin typeface="+mn-ea"/>
                <a:sym typeface="+mn-ea"/>
              </a:rPr>
              <a:t>    </a:t>
            </a:r>
            <a:r>
              <a:rPr lang="zh-CN" sz="2400" b="1" dirty="0">
                <a:solidFill>
                  <a:schemeClr val="tx1"/>
                </a:solidFill>
                <a:latin typeface="+mn-ea"/>
                <a:sym typeface="+mn-ea"/>
              </a:rPr>
              <a:t>留存收益是企业分配完普通股股利后保留的净赢利余额。留存收益的性质属于所有者权益。筹资费用可以忽略不计。其成本计算公式为：</a:t>
            </a:r>
            <a:endParaRPr lang="zh-CN" altLang="en-US" sz="2400" b="1" dirty="0">
              <a:solidFill>
                <a:schemeClr val="tx1"/>
              </a:solidFill>
              <a:latin typeface="+mn-ea"/>
            </a:endParaRPr>
          </a:p>
        </p:txBody>
      </p:sp>
      <p:sp>
        <p:nvSpPr>
          <p:cNvPr id="115" name="文本框 114"/>
          <p:cNvSpPr txBox="1"/>
          <p:nvPr/>
        </p:nvSpPr>
        <p:spPr>
          <a:xfrm>
            <a:off x="3555510" y="5814619"/>
            <a:ext cx="5080661" cy="529467"/>
          </a:xfrm>
          <a:prstGeom prst="rect">
            <a:avLst/>
          </a:prstGeom>
          <a:noFill/>
          <a:ln w="9525">
            <a:noFill/>
          </a:ln>
        </p:spPr>
        <p:txBody>
          <a:bodyPr>
            <a:spAutoFit/>
          </a:bodyPr>
          <a:lstStyle/>
          <a:p>
            <a:pPr marL="0" indent="355600"/>
            <a:endParaRPr lang="en-US" sz="1050" b="0" i="1">
              <a:latin typeface="+mn-ea"/>
              <a:ea typeface="+mn-ea"/>
              <a:cs typeface="Times New Roman" panose="02020603050405020304" pitchFamily="18" charset="0"/>
            </a:endParaRPr>
          </a:p>
          <a:p>
            <a:endParaRPr lang="zh-CN" altLang="en-US">
              <a:latin typeface="+mn-ea"/>
              <a:ea typeface="+mn-ea"/>
            </a:endParaRPr>
          </a:p>
        </p:txBody>
      </p:sp>
      <p:sp>
        <p:nvSpPr>
          <p:cNvPr id="110" name="文本框 109"/>
          <p:cNvSpPr txBox="1"/>
          <p:nvPr/>
        </p:nvSpPr>
        <p:spPr>
          <a:xfrm>
            <a:off x="1028516" y="95250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a:solidFill>
                  <a:schemeClr val="tx1"/>
                </a:solidFill>
                <a:latin typeface="+mn-ea"/>
                <a:cs typeface="黑体" panose="02010609060101010101" charset="-122"/>
              </a:rPr>
              <a:t>步骤一</a:t>
            </a:r>
            <a:r>
              <a:rPr lang="en-US" sz="2400">
                <a:solidFill>
                  <a:schemeClr val="tx1"/>
                </a:solidFill>
                <a:latin typeface="+mn-ea"/>
                <a:cs typeface="黑体" panose="02010609060101010101" charset="-122"/>
              </a:rPr>
              <a:t>  </a:t>
            </a:r>
            <a:r>
              <a:rPr lang="zh-CN" sz="2400">
                <a:solidFill>
                  <a:schemeClr val="tx1"/>
                </a:solidFill>
                <a:latin typeface="+mn-ea"/>
                <a:cs typeface="黑体" panose="02010609060101010101" charset="-122"/>
              </a:rPr>
              <a:t>计算个别资本成本</a:t>
            </a:r>
            <a:endParaRPr lang="zh-CN" altLang="en-US" sz="2400">
              <a:solidFill>
                <a:schemeClr val="tx1"/>
              </a:solidFill>
              <a:latin typeface="+mn-ea"/>
              <a:cs typeface="黑体" panose="02010609060101010101" charset="-122"/>
            </a:endParaRPr>
          </a:p>
        </p:txBody>
      </p:sp>
      <mc:AlternateContent xmlns:mc="http://schemas.openxmlformats.org/markup-compatibility/2006" xmlns:a14="http://schemas.microsoft.com/office/drawing/2010/main">
        <mc:Choice Requires="a14">
          <p:sp>
            <p:nvSpPr>
              <p:cNvPr id="8" name="文本框 7"/>
              <p:cNvSpPr txBox="1"/>
              <p:nvPr/>
            </p:nvSpPr>
            <p:spPr>
              <a:xfrm>
                <a:off x="3322497" y="4776520"/>
                <a:ext cx="4141655" cy="132343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r>
                  <a:rPr lang="en-US" sz="2000" b="1" i="1" dirty="0">
                    <a:solidFill>
                      <a:schemeClr val="tx1"/>
                    </a:solidFill>
                    <a:latin typeface="+mn-ea"/>
                    <a:cs typeface="Times New Roman" panose="02020603050405020304" pitchFamily="18" charset="0"/>
                    <a:sym typeface="+mn-ea"/>
                  </a:rPr>
                  <a:t>K</a:t>
                </a:r>
                <a:r>
                  <a:rPr lang="zh-CN" sz="2000" b="1" dirty="0">
                    <a:solidFill>
                      <a:schemeClr val="tx1"/>
                    </a:solidFill>
                    <a:latin typeface="+mn-ea"/>
                    <a:cs typeface="Times New Roman" panose="02020603050405020304" pitchFamily="18" charset="0"/>
                    <a:sym typeface="+mn-ea"/>
                  </a:rPr>
                  <a:t>——留存收益资金成本</a:t>
                </a:r>
                <a:endParaRPr lang="en-US" altLang="zh-CN" sz="2000" b="1" dirty="0">
                  <a:solidFill>
                    <a:schemeClr val="tx1"/>
                  </a:solidFill>
                  <a:latin typeface="+mn-ea"/>
                  <a:cs typeface="Times New Roman" panose="02020603050405020304" pitchFamily="18" charset="0"/>
                  <a:sym typeface="+mn-ea"/>
                </a:endParaRPr>
              </a:p>
              <a:p>
                <a:pPr marL="0" indent="0"/>
                <a14:m>
                  <m:oMath xmlns:m="http://schemas.openxmlformats.org/officeDocument/2006/math">
                    <m:r>
                      <a:rPr lang="en-US" altLang="zh-CN" sz="2000" i="1">
                        <a:latin typeface="Cambria Math"/>
                        <a:sym typeface="+mn-ea"/>
                      </a:rPr>
                      <m:t>𝑫</m:t>
                    </m:r>
                    <m:r>
                      <a:rPr lang="en-US" altLang="zh-CN" sz="2000" i="1" baseline="-25000">
                        <a:latin typeface="Cambria Math"/>
                        <a:sym typeface="+mn-ea"/>
                      </a:rPr>
                      <m:t>𝟏</m:t>
                    </m:r>
                  </m:oMath>
                </a14:m>
                <a:r>
                  <a:rPr lang="en-US" altLang="zh-CN" sz="2000" dirty="0">
                    <a:solidFill>
                      <a:schemeClr val="tx1"/>
                    </a:solidFill>
                    <a:latin typeface="+mn-ea"/>
                    <a:cs typeface="Times New Roman" panose="02020603050405020304" pitchFamily="18" charset="0"/>
                    <a:sym typeface="+mn-ea"/>
                  </a:rPr>
                  <a:t>——</a:t>
                </a:r>
                <a:r>
                  <a:rPr lang="zh-CN" altLang="en-US" sz="2000" dirty="0">
                    <a:solidFill>
                      <a:schemeClr val="tx1"/>
                    </a:solidFill>
                    <a:latin typeface="+mn-ea"/>
                    <a:cs typeface="Times New Roman" panose="02020603050405020304" pitchFamily="18" charset="0"/>
                    <a:sym typeface="+mn-ea"/>
                  </a:rPr>
                  <a:t>预计要发放的第一期股利</a:t>
                </a:r>
                <a:endParaRPr lang="en-US" altLang="zh-CN" sz="2000" dirty="0">
                  <a:solidFill>
                    <a:schemeClr val="tx1"/>
                  </a:solidFill>
                  <a:latin typeface="+mn-ea"/>
                  <a:cs typeface="Times New Roman" panose="02020603050405020304" pitchFamily="18" charset="0"/>
                  <a:sym typeface="+mn-ea"/>
                </a:endParaRPr>
              </a:p>
              <a:p>
                <a:pPr marL="0" indent="0"/>
                <a:r>
                  <a:rPr lang="en-US" altLang="zh-CN" sz="2000" dirty="0">
                    <a:solidFill>
                      <a:schemeClr val="tx1"/>
                    </a:solidFill>
                    <a:latin typeface="+mn-ea"/>
                    <a:cs typeface="Times New Roman" panose="02020603050405020304" pitchFamily="18" charset="0"/>
                    <a:sym typeface="+mn-ea"/>
                  </a:rPr>
                  <a:t>P——</a:t>
                </a:r>
                <a:r>
                  <a:rPr lang="zh-CN" altLang="en-US" sz="2000" dirty="0">
                    <a:solidFill>
                      <a:schemeClr val="tx1"/>
                    </a:solidFill>
                    <a:latin typeface="+mn-ea"/>
                    <a:cs typeface="Times New Roman" panose="02020603050405020304" pitchFamily="18" charset="0"/>
                    <a:sym typeface="+mn-ea"/>
                  </a:rPr>
                  <a:t>普通股筹资总额</a:t>
                </a:r>
                <a:endParaRPr lang="en-US" altLang="zh-CN" sz="2000" dirty="0">
                  <a:solidFill>
                    <a:schemeClr val="tx1"/>
                  </a:solidFill>
                  <a:latin typeface="+mn-ea"/>
                  <a:cs typeface="Times New Roman" panose="02020603050405020304" pitchFamily="18" charset="0"/>
                  <a:sym typeface="+mn-ea"/>
                </a:endParaRPr>
              </a:p>
              <a:p>
                <a:pPr marL="0" indent="0"/>
                <a:r>
                  <a:rPr lang="en-US" altLang="zh-CN" sz="2000" dirty="0">
                    <a:solidFill>
                      <a:schemeClr val="tx1"/>
                    </a:solidFill>
                    <a:latin typeface="+mn-ea"/>
                    <a:cs typeface="Times New Roman" panose="02020603050405020304" pitchFamily="18" charset="0"/>
                    <a:sym typeface="+mn-ea"/>
                  </a:rPr>
                  <a:t>g——</a:t>
                </a:r>
                <a:r>
                  <a:rPr lang="zh-CN" altLang="en-US" sz="2000" dirty="0">
                    <a:solidFill>
                      <a:schemeClr val="tx1"/>
                    </a:solidFill>
                    <a:latin typeface="+mn-ea"/>
                    <a:cs typeface="Times New Roman" panose="02020603050405020304" pitchFamily="18" charset="0"/>
                    <a:sym typeface="+mn-ea"/>
                  </a:rPr>
                  <a:t>普通股年利增长率</a:t>
                </a:r>
              </a:p>
            </p:txBody>
          </p:sp>
        </mc:Choice>
        <mc:Fallback xmlns="">
          <p:sp>
            <p:nvSpPr>
              <p:cNvPr id="8" name="文本框 7"/>
              <p:cNvSpPr txBox="1">
                <a:spLocks noRot="1" noChangeAspect="1" noMove="1" noResize="1" noEditPoints="1" noAdjustHandles="1" noChangeArrowheads="1" noChangeShapeType="1" noTextEdit="1"/>
              </p:cNvSpPr>
              <p:nvPr/>
            </p:nvSpPr>
            <p:spPr>
              <a:xfrm>
                <a:off x="3322497" y="4776520"/>
                <a:ext cx="4141655" cy="1323439"/>
              </a:xfrm>
              <a:prstGeom prst="rect">
                <a:avLst/>
              </a:prstGeom>
              <a:blipFill rotWithShape="1">
                <a:blip r:embed="rId2"/>
                <a:stretch>
                  <a:fillRect l="-1171" t="-1357" b="-6335"/>
                </a:stretch>
              </a:blipFill>
            </p:spPr>
            <p:txBody>
              <a:bodyPr/>
              <a:lstStyle/>
              <a:p>
                <a:r>
                  <a:rPr lang="zh-CN" altLang="en-US">
                    <a:noFill/>
                  </a:rPr>
                  <a:t> </a:t>
                </a:r>
              </a:p>
            </p:txBody>
          </p:sp>
        </mc:Fallback>
      </mc:AlternateContent>
      <p:grpSp>
        <p:nvGrpSpPr>
          <p:cNvPr id="13" name="组合 12"/>
          <p:cNvGrpSpPr/>
          <p:nvPr/>
        </p:nvGrpSpPr>
        <p:grpSpPr>
          <a:xfrm>
            <a:off x="88149" y="49302"/>
            <a:ext cx="4279659" cy="613803"/>
            <a:chOff x="1271464" y="2420888"/>
            <a:chExt cx="4490718" cy="613803"/>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mc:AlternateContent xmlns:mc="http://schemas.openxmlformats.org/markup-compatibility/2006" xmlns:a14="http://schemas.microsoft.com/office/drawing/2010/main">
        <mc:Choice Requires="a14">
          <p:sp>
            <p:nvSpPr>
              <p:cNvPr id="16" name="文本框 2"/>
              <p:cNvSpPr txBox="1"/>
              <p:nvPr/>
            </p:nvSpPr>
            <p:spPr>
              <a:xfrm>
                <a:off x="1696413" y="3830353"/>
                <a:ext cx="5155564" cy="618374"/>
              </a:xfrm>
              <a:prstGeom prst="rect">
                <a:avLst/>
              </a:prstGeom>
              <a:noFill/>
            </p:spPr>
            <p:txBody>
              <a:bodyPr wrap="square" lIns="0" tIns="0" rIns="0" bIns="0" rtlCol="0" anchor="t">
                <a:spAutoFit/>
              </a:bodyPr>
              <a:lstStyle/>
              <a:p>
                <a:r>
                  <a:rPr lang="zh-CN" sz="2800" b="1" dirty="0">
                    <a:latin typeface="+mn-ea"/>
                    <a:ea typeface="+mn-ea"/>
                    <a:sym typeface="+mn-ea"/>
                  </a:rPr>
                  <a:t>资金成本公式</a:t>
                </a:r>
                <a:r>
                  <a:rPr lang="en-US" altLang="zh-CN" sz="2800" b="1" dirty="0">
                    <a:latin typeface="+mn-ea"/>
                    <a:ea typeface="+mn-ea"/>
                    <a:sym typeface="+mn-ea"/>
                  </a:rPr>
                  <a:t>  </a:t>
                </a:r>
                <a:r>
                  <a:rPr lang="en-US" altLang="zh-CN" sz="2800" dirty="0">
                    <a:latin typeface="+mn-ea"/>
                    <a:sym typeface="+mn-ea"/>
                  </a:rPr>
                  <a:t>K= </a:t>
                </a:r>
                <a14:m>
                  <m:oMath xmlns:m="http://schemas.openxmlformats.org/officeDocument/2006/math">
                    <m:f>
                      <m:fPr>
                        <m:ctrlPr>
                          <a:rPr lang="en-US" altLang="zh-CN" sz="2800" i="1">
                            <a:latin typeface="Cambria Math" panose="02040503050406030204" pitchFamily="18" charset="0"/>
                            <a:sym typeface="+mn-ea"/>
                          </a:rPr>
                        </m:ctrlPr>
                      </m:fPr>
                      <m:num>
                        <m:r>
                          <a:rPr lang="en-US" altLang="zh-CN" sz="2800" b="1" i="1" smtClean="0">
                            <a:latin typeface="Cambria Math"/>
                            <a:sym typeface="+mn-ea"/>
                          </a:rPr>
                          <m:t> </m:t>
                        </m:r>
                        <m:r>
                          <a:rPr lang="en-US" altLang="zh-CN" sz="2800" i="1">
                            <a:latin typeface="Cambria Math"/>
                            <a:sym typeface="+mn-ea"/>
                          </a:rPr>
                          <m:t>𝑫</m:t>
                        </m:r>
                        <m:r>
                          <a:rPr lang="en-US" altLang="zh-CN" sz="2800" b="1" i="1" baseline="-25000" smtClean="0">
                            <a:latin typeface="Cambria Math"/>
                            <a:sym typeface="+mn-ea"/>
                          </a:rPr>
                          <m:t>𝟏</m:t>
                        </m:r>
                        <m:r>
                          <a:rPr lang="en-US" altLang="zh-CN" sz="2800" b="1" i="1" smtClean="0">
                            <a:latin typeface="Cambria Math"/>
                            <a:sym typeface="+mn-ea"/>
                          </a:rPr>
                          <m:t> </m:t>
                        </m:r>
                      </m:num>
                      <m:den>
                        <m:r>
                          <a:rPr lang="en-US" altLang="zh-CN" sz="2800" i="1">
                            <a:latin typeface="Cambria Math"/>
                            <a:sym typeface="+mn-ea"/>
                          </a:rPr>
                          <m:t> </m:t>
                        </m:r>
                        <m:r>
                          <a:rPr lang="en-US" altLang="zh-CN" sz="2800" i="1">
                            <a:latin typeface="Cambria Math"/>
                            <a:sym typeface="+mn-ea"/>
                          </a:rPr>
                          <m:t>𝑷</m:t>
                        </m:r>
                        <m:r>
                          <a:rPr lang="en-US" altLang="zh-CN" sz="2800" b="1" i="1" smtClean="0">
                            <a:latin typeface="Cambria Math"/>
                            <a:sym typeface="+mn-ea"/>
                          </a:rPr>
                          <m:t> </m:t>
                        </m:r>
                      </m:den>
                    </m:f>
                  </m:oMath>
                </a14:m>
                <a:r>
                  <a:rPr lang="en-US" altLang="zh-CN" sz="2800" dirty="0">
                    <a:latin typeface="+mn-ea"/>
                    <a:sym typeface="+mn-ea"/>
                  </a:rPr>
                  <a:t> + g </a:t>
                </a:r>
                <a:endParaRPr lang="en-US" altLang="zh-CN" sz="2800" b="1" dirty="0">
                  <a:latin typeface="+mn-ea"/>
                  <a:ea typeface="+mn-ea"/>
                  <a:sym typeface="+mn-ea"/>
                </a:endParaRPr>
              </a:p>
            </p:txBody>
          </p:sp>
        </mc:Choice>
        <mc:Fallback xmlns="">
          <p:sp>
            <p:nvSpPr>
              <p:cNvPr id="16" name="文本框 2"/>
              <p:cNvSpPr txBox="1">
                <a:spLocks noRot="1" noChangeAspect="1" noMove="1" noResize="1" noEditPoints="1" noAdjustHandles="1" noChangeArrowheads="1" noChangeShapeType="1" noTextEdit="1"/>
              </p:cNvSpPr>
              <p:nvPr/>
            </p:nvSpPr>
            <p:spPr>
              <a:xfrm>
                <a:off x="1696413" y="3830353"/>
                <a:ext cx="5155564" cy="618374"/>
              </a:xfrm>
              <a:prstGeom prst="rect">
                <a:avLst/>
              </a:prstGeom>
              <a:blipFill rotWithShape="1">
                <a:blip r:embed="rId3"/>
                <a:stretch>
                  <a:fillRect l="-4137" t="-1961" b="-18627"/>
                </a:stretch>
              </a:blipFill>
            </p:spPr>
            <p:txBody>
              <a:bodyPr/>
              <a:lstStyle/>
              <a:p>
                <a:r>
                  <a:rPr lang="zh-CN" altLang="en-US">
                    <a:noFill/>
                  </a:rPr>
                  <a:t> </a:t>
                </a:r>
              </a:p>
            </p:txBody>
          </p:sp>
        </mc:Fallback>
      </mc:AlternateContent>
      <p:sp>
        <p:nvSpPr>
          <p:cNvPr id="18" name="文本框 113"/>
          <p:cNvSpPr txBox="1"/>
          <p:nvPr/>
        </p:nvSpPr>
        <p:spPr>
          <a:xfrm>
            <a:off x="8040216" y="3866789"/>
            <a:ext cx="2160240" cy="193899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20000"/>
              </a:lnSpc>
            </a:pPr>
            <a:r>
              <a:rPr lang="zh-CN" altLang="en-US" sz="2000" b="1" dirty="0">
                <a:solidFill>
                  <a:schemeClr val="tx1"/>
                </a:solidFill>
                <a:latin typeface="+mn-ea"/>
                <a:cs typeface="Times New Roman" panose="02020603050405020304" pitchFamily="18" charset="0"/>
                <a:sym typeface="+mn-ea"/>
              </a:rPr>
              <a:t>留存收益</a:t>
            </a:r>
            <a:r>
              <a:rPr lang="zh-CN" sz="2000" b="1" dirty="0">
                <a:solidFill>
                  <a:schemeClr val="tx1"/>
                </a:solidFill>
                <a:latin typeface="+mn-ea"/>
                <a:cs typeface="Times New Roman" panose="02020603050405020304" pitchFamily="18" charset="0"/>
                <a:sym typeface="+mn-ea"/>
              </a:rPr>
              <a:t>资金成本</a:t>
            </a:r>
            <a:r>
              <a:rPr lang="zh-CN" altLang="en-US" sz="2000" b="1" dirty="0">
                <a:solidFill>
                  <a:schemeClr val="tx1"/>
                </a:solidFill>
                <a:latin typeface="+mn-ea"/>
                <a:cs typeface="Times New Roman" panose="02020603050405020304" pitchFamily="18" charset="0"/>
                <a:sym typeface="+mn-ea"/>
              </a:rPr>
              <a:t>与普通股资金成本相对比，最大的不同</a:t>
            </a:r>
            <a:r>
              <a:rPr lang="zh-CN" altLang="en-US" sz="2000" dirty="0">
                <a:solidFill>
                  <a:schemeClr val="tx1"/>
                </a:solidFill>
                <a:latin typeface="+mn-ea"/>
                <a:cs typeface="Times New Roman" panose="02020603050405020304" pitchFamily="18" charset="0"/>
                <a:sym typeface="+mn-ea"/>
              </a:rPr>
              <a:t>点是什么？</a:t>
            </a:r>
            <a:endParaRPr lang="en-US" sz="2000" b="1" i="1" dirty="0">
              <a:solidFill>
                <a:schemeClr val="tx1"/>
              </a:solidFill>
              <a:latin typeface="+mn-ea"/>
              <a:cs typeface="Times New Roman" panose="02020603050405020304" pitchFamily="18" charset="0"/>
              <a:sym typeface="+mn-ea"/>
            </a:endParaRPr>
          </a:p>
        </p:txBody>
      </p:sp>
    </p:spTree>
    <p:extLst>
      <p:ext uri="{BB962C8B-B14F-4D97-AF65-F5344CB8AC3E}">
        <p14:creationId xmlns:p14="http://schemas.microsoft.com/office/powerpoint/2010/main" val="2334011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13" name="文本框 112"/>
          <p:cNvSpPr txBox="1"/>
          <p:nvPr/>
        </p:nvSpPr>
        <p:spPr>
          <a:xfrm>
            <a:off x="1124731" y="1631572"/>
            <a:ext cx="9941584" cy="153272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en-US" altLang="zh-CN" sz="2400" b="1" dirty="0">
                <a:latin typeface="+mn-ea"/>
                <a:sym typeface="+mn-ea"/>
              </a:rPr>
              <a:t>    </a:t>
            </a:r>
            <a:r>
              <a:rPr lang="zh-CN" sz="2400" b="1" dirty="0">
                <a:latin typeface="+mn-ea"/>
                <a:sym typeface="+mn-ea"/>
              </a:rPr>
              <a:t>综合资金成本是指一个企业各种不同筹资方式总的平均资金成本，它是以各种资金所占的比重为权数，对各种资金成本进行加权平均计算出来的，因此又称为加权平均资金成本。其计算公式为：</a:t>
            </a:r>
            <a:endParaRPr lang="zh-CN" altLang="en-US" sz="2400" b="1" dirty="0">
              <a:latin typeface="+mn-ea"/>
              <a:sym typeface="+mn-ea"/>
            </a:endParaRPr>
          </a:p>
        </p:txBody>
      </p:sp>
      <p:sp>
        <p:nvSpPr>
          <p:cNvPr id="115" name="文本框 114"/>
          <p:cNvSpPr txBox="1"/>
          <p:nvPr/>
        </p:nvSpPr>
        <p:spPr>
          <a:xfrm>
            <a:off x="3555510" y="5825411"/>
            <a:ext cx="5080661" cy="529467"/>
          </a:xfrm>
          <a:prstGeom prst="rect">
            <a:avLst/>
          </a:prstGeom>
          <a:noFill/>
          <a:ln w="9525">
            <a:noFill/>
          </a:ln>
        </p:spPr>
        <p:txBody>
          <a:bodyPr>
            <a:spAutoFit/>
          </a:bodyPr>
          <a:lstStyle/>
          <a:p>
            <a:pPr marL="0" indent="355600"/>
            <a:endParaRPr lang="en-US" sz="1050" b="0" i="1">
              <a:latin typeface="+mn-ea"/>
              <a:ea typeface="+mn-ea"/>
              <a:cs typeface="Times New Roman" panose="02020603050405020304" pitchFamily="18" charset="0"/>
            </a:endParaRPr>
          </a:p>
          <a:p>
            <a:endParaRPr lang="zh-CN" altLang="en-US">
              <a:latin typeface="+mn-ea"/>
              <a:ea typeface="+mn-ea"/>
            </a:endParaRPr>
          </a:p>
        </p:txBody>
      </p:sp>
      <mc:AlternateContent xmlns:mc="http://schemas.openxmlformats.org/markup-compatibility/2006" xmlns:a14="http://schemas.microsoft.com/office/drawing/2010/main">
        <mc:Choice Requires="a14">
          <p:sp>
            <p:nvSpPr>
              <p:cNvPr id="3" name="文本框 2"/>
              <p:cNvSpPr txBox="1"/>
              <p:nvPr/>
            </p:nvSpPr>
            <p:spPr>
              <a:xfrm>
                <a:off x="1961770" y="3805944"/>
                <a:ext cx="6438485" cy="485646"/>
              </a:xfrm>
              <a:prstGeom prst="rect">
                <a:avLst/>
              </a:prstGeom>
              <a:noFill/>
            </p:spPr>
            <p:txBody>
              <a:bodyPr wrap="square" lIns="0" tIns="0" rIns="0" bIns="0" rtlCol="0" anchor="t">
                <a:spAutoFit/>
              </a:bodyPr>
              <a:lstStyle/>
              <a:p>
                <a:r>
                  <a:rPr lang="zh-CN" sz="2800" b="1" dirty="0">
                    <a:latin typeface="+mn-ea"/>
                    <a:ea typeface="+mn-ea"/>
                    <a:sym typeface="+mn-ea"/>
                  </a:rPr>
                  <a:t>资金成本公式</a:t>
                </a:r>
                <a:r>
                  <a:rPr lang="en-US" altLang="zh-CN" sz="2800" dirty="0">
                    <a:latin typeface="+mn-ea"/>
                    <a:ea typeface="+mn-ea"/>
                    <a:sym typeface="+mn-ea"/>
                  </a:rPr>
                  <a:t>   K</a:t>
                </a:r>
                <a:r>
                  <a:rPr lang="en-US" altLang="zh-CN" sz="2800" baseline="-25000" dirty="0">
                    <a:latin typeface="+mn-ea"/>
                    <a:ea typeface="+mn-ea"/>
                    <a:sym typeface="+mn-ea"/>
                  </a:rPr>
                  <a:t>W</a:t>
                </a:r>
                <a:r>
                  <a:rPr lang="en-US" altLang="zh-CN" sz="2800" dirty="0">
                    <a:latin typeface="+mn-ea"/>
                    <a:ea typeface="+mn-ea"/>
                    <a:sym typeface="+mn-ea"/>
                  </a:rPr>
                  <a:t>=</a:t>
                </a:r>
                <a14:m>
                  <m:oMath xmlns:m="http://schemas.openxmlformats.org/officeDocument/2006/math">
                    <m:nary>
                      <m:naryPr>
                        <m:chr m:val="∑"/>
                        <m:ctrlPr>
                          <a:rPr lang="en-US" altLang="zh-CN" sz="2800" i="1" smtClean="0">
                            <a:latin typeface="Cambria Math" panose="02040503050406030204" pitchFamily="18" charset="0"/>
                            <a:ea typeface="+mn-ea"/>
                            <a:sym typeface="+mn-ea"/>
                          </a:rPr>
                        </m:ctrlPr>
                      </m:naryPr>
                      <m:sub>
                        <m:r>
                          <m:rPr>
                            <m:brk m:alnAt="23"/>
                          </m:rPr>
                          <a:rPr lang="en-US" altLang="zh-CN" sz="2800" b="1" i="1" smtClean="0">
                            <a:latin typeface="Cambria Math"/>
                            <a:ea typeface="+mn-ea"/>
                            <a:sym typeface="+mn-ea"/>
                          </a:rPr>
                          <m:t>𝒋</m:t>
                        </m:r>
                        <m:r>
                          <a:rPr lang="en-US" altLang="zh-CN" sz="2800" b="1" i="1" smtClean="0">
                            <a:latin typeface="Cambria Math"/>
                            <a:ea typeface="+mn-ea"/>
                            <a:sym typeface="+mn-ea"/>
                          </a:rPr>
                          <m:t>=</m:t>
                        </m:r>
                        <m:r>
                          <a:rPr lang="en-US" altLang="zh-CN" sz="2800" b="1" i="1" smtClean="0">
                            <a:latin typeface="Cambria Math"/>
                            <a:ea typeface="+mn-ea"/>
                            <a:sym typeface="+mn-ea"/>
                          </a:rPr>
                          <m:t>𝟏</m:t>
                        </m:r>
                      </m:sub>
                      <m:sup>
                        <m:r>
                          <a:rPr lang="en-US" altLang="zh-CN" sz="2800" b="1" i="1" smtClean="0">
                            <a:latin typeface="Cambria Math"/>
                            <a:ea typeface="+mn-ea"/>
                            <a:sym typeface="+mn-ea"/>
                          </a:rPr>
                          <m:t>𝒏</m:t>
                        </m:r>
                      </m:sup>
                      <m:e>
                        <m:r>
                          <a:rPr lang="en-US" altLang="zh-CN" sz="2800" b="1" i="1" smtClean="0">
                            <a:latin typeface="Cambria Math"/>
                            <a:ea typeface="+mn-ea"/>
                            <a:sym typeface="+mn-ea"/>
                          </a:rPr>
                          <m:t>𝑲</m:t>
                        </m:r>
                        <m:r>
                          <a:rPr lang="en-US" altLang="zh-CN" sz="2800" b="1" i="1" baseline="-25000" smtClean="0">
                            <a:latin typeface="Cambria Math"/>
                            <a:ea typeface="+mn-ea"/>
                            <a:sym typeface="+mn-ea"/>
                          </a:rPr>
                          <m:t>𝒋</m:t>
                        </m:r>
                        <m:r>
                          <a:rPr lang="en-US" altLang="zh-CN" sz="2800" b="1" i="1" smtClean="0">
                            <a:latin typeface="Cambria Math"/>
                            <a:ea typeface="+mn-ea"/>
                            <a:sym typeface="+mn-ea"/>
                          </a:rPr>
                          <m:t>𝑾</m:t>
                        </m:r>
                        <m:r>
                          <a:rPr lang="en-US" altLang="zh-CN" sz="2800" b="1" i="1" baseline="-25000" smtClean="0">
                            <a:latin typeface="Cambria Math"/>
                            <a:ea typeface="+mn-ea"/>
                            <a:sym typeface="+mn-ea"/>
                          </a:rPr>
                          <m:t>𝒋</m:t>
                        </m:r>
                      </m:e>
                    </m:nary>
                  </m:oMath>
                </a14:m>
                <a:endParaRPr lang="en-US" altLang="zh-CN" sz="2800" b="1" dirty="0">
                  <a:latin typeface="+mn-ea"/>
                  <a:ea typeface="+mn-ea"/>
                  <a:sym typeface="+mn-ea"/>
                </a:endParaRPr>
              </a:p>
            </p:txBody>
          </p:sp>
        </mc:Choice>
        <mc:Fallback xmlns="">
          <p:sp>
            <p:nvSpPr>
              <p:cNvPr id="3" name="文本框 2"/>
              <p:cNvSpPr txBox="1">
                <a:spLocks noRot="1" noChangeAspect="1" noMove="1" noResize="1" noEditPoints="1" noAdjustHandles="1" noChangeArrowheads="1" noChangeShapeType="1" noTextEdit="1"/>
              </p:cNvSpPr>
              <p:nvPr/>
            </p:nvSpPr>
            <p:spPr>
              <a:xfrm>
                <a:off x="1961770" y="3805944"/>
                <a:ext cx="6438485" cy="485646"/>
              </a:xfrm>
              <a:prstGeom prst="rect">
                <a:avLst/>
              </a:prstGeom>
              <a:blipFill rotWithShape="1">
                <a:blip r:embed="rId2"/>
                <a:stretch>
                  <a:fillRect l="-3409" t="-21250" b="-32500"/>
                </a:stretch>
              </a:blipFill>
            </p:spPr>
            <p:txBody>
              <a:bodyPr/>
              <a:lstStyle/>
              <a:p>
                <a:r>
                  <a:rPr lang="zh-CN" altLang="en-US">
                    <a:noFill/>
                  </a:rPr>
                  <a:t> </a:t>
                </a:r>
              </a:p>
            </p:txBody>
          </p:sp>
        </mc:Fallback>
      </mc:AlternateContent>
      <p:sp>
        <p:nvSpPr>
          <p:cNvPr id="110" name="文本框 109"/>
          <p:cNvSpPr txBox="1"/>
          <p:nvPr/>
        </p:nvSpPr>
        <p:spPr>
          <a:xfrm>
            <a:off x="1028516" y="95250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计算综合资金成本</a:t>
            </a:r>
            <a:endParaRPr lang="zh-CN" altLang="en-US" sz="2400" b="1">
              <a:solidFill>
                <a:schemeClr val="tx1"/>
              </a:solidFill>
              <a:latin typeface="+mn-ea"/>
              <a:cs typeface="黑体" panose="02010609060101010101" charset="-122"/>
              <a:sym typeface="+mn-ea"/>
            </a:endParaRPr>
          </a:p>
        </p:txBody>
      </p:sp>
      <p:sp>
        <p:nvSpPr>
          <p:cNvPr id="6" name="文本框 5"/>
          <p:cNvSpPr txBox="1"/>
          <p:nvPr/>
        </p:nvSpPr>
        <p:spPr>
          <a:xfrm>
            <a:off x="3684115" y="4917572"/>
            <a:ext cx="4716141" cy="12536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en-US" sz="2000" b="1" dirty="0">
                <a:solidFill>
                  <a:schemeClr val="tx1"/>
                </a:solidFill>
                <a:latin typeface="+mn-ea"/>
                <a:cs typeface="Times New Roman" panose="02020603050405020304" pitchFamily="18" charset="0"/>
                <a:sym typeface="+mn-ea"/>
              </a:rPr>
              <a:t>K</a:t>
            </a:r>
            <a:r>
              <a:rPr lang="en-US" sz="2000" b="1" baseline="-25000" dirty="0">
                <a:solidFill>
                  <a:schemeClr val="tx1"/>
                </a:solidFill>
                <a:latin typeface="+mn-ea"/>
                <a:cs typeface="Times New Roman" panose="02020603050405020304" pitchFamily="18" charset="0"/>
                <a:sym typeface="+mn-ea"/>
              </a:rPr>
              <a:t>w</a:t>
            </a:r>
            <a:r>
              <a:rPr sz="2000" b="1" dirty="0">
                <a:solidFill>
                  <a:schemeClr val="tx1"/>
                </a:solidFill>
                <a:latin typeface="+mn-ea"/>
                <a:cs typeface="Times New Roman" panose="02020603050405020304" pitchFamily="18" charset="0"/>
                <a:sym typeface="+mn-ea"/>
              </a:rPr>
              <a:t>——</a:t>
            </a:r>
            <a:r>
              <a:rPr sz="2000" b="1" dirty="0" err="1">
                <a:solidFill>
                  <a:schemeClr val="tx1"/>
                </a:solidFill>
                <a:latin typeface="+mn-ea"/>
                <a:cs typeface="Times New Roman" panose="02020603050405020304" pitchFamily="18" charset="0"/>
                <a:sym typeface="+mn-ea"/>
              </a:rPr>
              <a:t>综合资金成本</a:t>
            </a:r>
            <a:endParaRPr sz="2000" b="1" dirty="0">
              <a:solidFill>
                <a:schemeClr val="tx1"/>
              </a:solidFill>
              <a:latin typeface="+mn-ea"/>
              <a:cs typeface="Times New Roman" panose="02020603050405020304" pitchFamily="18" charset="0"/>
              <a:sym typeface="+mn-ea"/>
            </a:endParaRPr>
          </a:p>
          <a:p>
            <a:pPr marL="0" indent="0">
              <a:lnSpc>
                <a:spcPct val="130000"/>
              </a:lnSpc>
            </a:pPr>
            <a:r>
              <a:rPr lang="en-US" sz="2000" b="1" dirty="0" err="1">
                <a:solidFill>
                  <a:schemeClr val="tx1"/>
                </a:solidFill>
                <a:latin typeface="+mn-ea"/>
                <a:cs typeface="Times New Roman" panose="02020603050405020304" pitchFamily="18" charset="0"/>
                <a:sym typeface="+mn-ea"/>
              </a:rPr>
              <a:t>K</a:t>
            </a:r>
            <a:r>
              <a:rPr lang="en-US" altLang="zh-CN" sz="2000" baseline="-25000" dirty="0" err="1">
                <a:solidFill>
                  <a:schemeClr val="tx1"/>
                </a:solidFill>
                <a:latin typeface="+mn-ea"/>
                <a:cs typeface="Times New Roman" panose="02020603050405020304" pitchFamily="18" charset="0"/>
                <a:sym typeface="+mn-ea"/>
              </a:rPr>
              <a:t>j</a:t>
            </a:r>
            <a:r>
              <a:rPr sz="2000" b="1" dirty="0">
                <a:solidFill>
                  <a:schemeClr val="tx1"/>
                </a:solidFill>
                <a:latin typeface="+mn-ea"/>
                <a:cs typeface="Times New Roman" panose="02020603050405020304" pitchFamily="18" charset="0"/>
                <a:sym typeface="+mn-ea"/>
              </a:rPr>
              <a:t>——</a:t>
            </a:r>
            <a:r>
              <a:rPr sz="2000" b="1" dirty="0" err="1">
                <a:solidFill>
                  <a:schemeClr val="tx1"/>
                </a:solidFill>
                <a:latin typeface="+mn-ea"/>
                <a:cs typeface="Times New Roman" panose="02020603050405020304" pitchFamily="18" charset="0"/>
                <a:sym typeface="+mn-ea"/>
              </a:rPr>
              <a:t>第j种资金的资金成本</a:t>
            </a:r>
            <a:endParaRPr sz="2000" b="1" dirty="0">
              <a:solidFill>
                <a:schemeClr val="tx1"/>
              </a:solidFill>
              <a:latin typeface="+mn-ea"/>
              <a:cs typeface="Times New Roman" panose="02020603050405020304" pitchFamily="18" charset="0"/>
              <a:sym typeface="+mn-ea"/>
            </a:endParaRPr>
          </a:p>
          <a:p>
            <a:pPr marL="0" indent="0">
              <a:lnSpc>
                <a:spcPct val="130000"/>
              </a:lnSpc>
            </a:pPr>
            <a:r>
              <a:rPr lang="en-US" sz="2000" b="1" dirty="0" err="1">
                <a:solidFill>
                  <a:schemeClr val="tx1"/>
                </a:solidFill>
                <a:latin typeface="+mn-ea"/>
                <a:cs typeface="Times New Roman" panose="02020603050405020304" pitchFamily="18" charset="0"/>
                <a:sym typeface="+mn-ea"/>
              </a:rPr>
              <a:t>W</a:t>
            </a:r>
            <a:r>
              <a:rPr lang="en-US" altLang="zh-CN" sz="2000" baseline="-25000" dirty="0" err="1">
                <a:solidFill>
                  <a:schemeClr val="tx1"/>
                </a:solidFill>
                <a:latin typeface="+mn-ea"/>
                <a:cs typeface="Times New Roman" panose="02020603050405020304" pitchFamily="18" charset="0"/>
                <a:sym typeface="+mn-ea"/>
              </a:rPr>
              <a:t>j</a:t>
            </a:r>
            <a:r>
              <a:rPr sz="2000" b="1" dirty="0">
                <a:solidFill>
                  <a:schemeClr val="tx1"/>
                </a:solidFill>
                <a:latin typeface="+mn-ea"/>
                <a:cs typeface="Times New Roman" panose="02020603050405020304" pitchFamily="18" charset="0"/>
                <a:sym typeface="+mn-ea"/>
              </a:rPr>
              <a:t>——</a:t>
            </a:r>
            <a:r>
              <a:rPr sz="2000" b="1" dirty="0" err="1">
                <a:solidFill>
                  <a:schemeClr val="tx1"/>
                </a:solidFill>
                <a:latin typeface="+mn-ea"/>
                <a:cs typeface="Times New Roman" panose="02020603050405020304" pitchFamily="18" charset="0"/>
                <a:sym typeface="+mn-ea"/>
              </a:rPr>
              <a:t>第j种资金占用全部资金的比重</a:t>
            </a:r>
            <a:endParaRPr sz="2000" b="1" dirty="0">
              <a:solidFill>
                <a:schemeClr val="tx1"/>
              </a:solidFill>
              <a:latin typeface="+mn-ea"/>
              <a:cs typeface="Times New Roman" panose="02020603050405020304" pitchFamily="18" charset="0"/>
              <a:sym typeface="+mn-ea"/>
            </a:endParaRPr>
          </a:p>
        </p:txBody>
      </p:sp>
      <p:pic>
        <p:nvPicPr>
          <p:cNvPr id="12" name="图片 11" descr="3aa248dec7192e6270eab11f4c27d987"/>
          <p:cNvPicPr>
            <a:picLocks noChangeAspect="1"/>
          </p:cNvPicPr>
          <p:nvPr/>
        </p:nvPicPr>
        <p:blipFill>
          <a:blip r:embed="rId3">
            <a:clrChange>
              <a:clrFrom>
                <a:srgbClr val="EBEBE9">
                  <a:alpha val="100000"/>
                </a:srgbClr>
              </a:clrFrom>
              <a:clrTo>
                <a:srgbClr val="EBEBE9">
                  <a:alpha val="100000"/>
                  <a:alpha val="0"/>
                </a:srgbClr>
              </a:clrTo>
            </a:clrChange>
          </a:blip>
          <a:stretch>
            <a:fillRect/>
          </a:stretch>
        </p:blipFill>
        <p:spPr>
          <a:xfrm>
            <a:off x="9001027" y="4173524"/>
            <a:ext cx="2933447" cy="2407997"/>
          </a:xfrm>
          <a:prstGeom prst="rect">
            <a:avLst/>
          </a:prstGeom>
        </p:spPr>
      </p:pic>
      <p:grpSp>
        <p:nvGrpSpPr>
          <p:cNvPr id="15" name="组合 14"/>
          <p:cNvGrpSpPr/>
          <p:nvPr/>
        </p:nvGrpSpPr>
        <p:grpSpPr>
          <a:xfrm>
            <a:off x="88149" y="49302"/>
            <a:ext cx="4279659" cy="613803"/>
            <a:chOff x="1271464" y="2420888"/>
            <a:chExt cx="4490718" cy="613803"/>
          </a:xfrm>
        </p:grpSpPr>
        <p:sp>
          <p:nvSpPr>
            <p:cNvPr id="1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7" name="TextBox 16"/>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spTree>
    <p:extLst>
      <p:ext uri="{BB962C8B-B14F-4D97-AF65-F5344CB8AC3E}">
        <p14:creationId xmlns:p14="http://schemas.microsoft.com/office/powerpoint/2010/main" val="1468968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4767005" y="5009066"/>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2400">
              <a:latin typeface="+mn-ea"/>
              <a:ea typeface="+mn-ea"/>
            </a:endParaRPr>
          </a:p>
        </p:txBody>
      </p:sp>
      <p:grpSp>
        <p:nvGrpSpPr>
          <p:cNvPr id="9" name="组合 8"/>
          <p:cNvGrpSpPr/>
          <p:nvPr/>
        </p:nvGrpSpPr>
        <p:grpSpPr>
          <a:xfrm>
            <a:off x="88149" y="49302"/>
            <a:ext cx="4279659"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sp>
        <p:nvSpPr>
          <p:cNvPr id="12" name="文本框 109"/>
          <p:cNvSpPr txBox="1"/>
          <p:nvPr/>
        </p:nvSpPr>
        <p:spPr>
          <a:xfrm>
            <a:off x="1028516" y="95250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计算综合资金成本</a:t>
            </a:r>
            <a:endParaRPr lang="zh-CN" altLang="en-US" sz="2400" b="1">
              <a:solidFill>
                <a:schemeClr val="tx1"/>
              </a:solidFill>
              <a:latin typeface="+mn-ea"/>
              <a:cs typeface="黑体" panose="02010609060101010101" charset="-122"/>
              <a:sym typeface="+mn-ea"/>
            </a:endParaRPr>
          </a:p>
        </p:txBody>
      </p:sp>
      <p:sp>
        <p:nvSpPr>
          <p:cNvPr id="13" name="AutoShape 6"/>
          <p:cNvSpPr>
            <a:spLocks noChangeArrowheads="1"/>
          </p:cNvSpPr>
          <p:nvPr/>
        </p:nvSpPr>
        <p:spPr bwMode="ltGray">
          <a:xfrm>
            <a:off x="2599919" y="1772816"/>
            <a:ext cx="2057400" cy="527050"/>
          </a:xfrm>
          <a:prstGeom prst="roundRect">
            <a:avLst>
              <a:gd name="adj" fmla="val 50000"/>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wrap="none" anchor="ctr"/>
          <a:lstStyle/>
          <a:p>
            <a:pPr algn="ctr" eaLnBrk="0" hangingPunct="0">
              <a:defRPr/>
            </a:pPr>
            <a:r>
              <a:rPr lang="en-US" altLang="zh-CN" sz="2400" b="1" kern="0" dirty="0">
                <a:solidFill>
                  <a:sysClr val="window" lastClr="FFFFFF"/>
                </a:solidFill>
                <a:latin typeface="+mn-ea"/>
                <a:ea typeface="+mn-ea"/>
              </a:rPr>
              <a:t>Phase 1</a:t>
            </a:r>
          </a:p>
        </p:txBody>
      </p:sp>
      <p:sp>
        <p:nvSpPr>
          <p:cNvPr id="14" name="AutoShape 7"/>
          <p:cNvSpPr>
            <a:spLocks noChangeArrowheads="1"/>
          </p:cNvSpPr>
          <p:nvPr/>
        </p:nvSpPr>
        <p:spPr bwMode="ltGray">
          <a:xfrm>
            <a:off x="4919256" y="1772816"/>
            <a:ext cx="2057400" cy="527050"/>
          </a:xfrm>
          <a:prstGeom prst="roundRect">
            <a:avLst>
              <a:gd name="adj" fmla="val 50000"/>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wrap="none" anchor="ctr"/>
          <a:lstStyle/>
          <a:p>
            <a:pPr algn="ctr">
              <a:defRPr/>
            </a:pPr>
            <a:r>
              <a:rPr lang="en-US" altLang="zh-CN" sz="2400" b="1" kern="0" dirty="0">
                <a:solidFill>
                  <a:sysClr val="window" lastClr="FFFFFF"/>
                </a:solidFill>
                <a:latin typeface="+mn-ea"/>
                <a:ea typeface="+mn-ea"/>
              </a:rPr>
              <a:t>Phase 2</a:t>
            </a:r>
          </a:p>
        </p:txBody>
      </p:sp>
      <p:sp>
        <p:nvSpPr>
          <p:cNvPr id="15" name="AutoShape 8"/>
          <p:cNvSpPr>
            <a:spLocks noChangeArrowheads="1"/>
          </p:cNvSpPr>
          <p:nvPr/>
        </p:nvSpPr>
        <p:spPr bwMode="ltGray">
          <a:xfrm>
            <a:off x="7248119" y="1772816"/>
            <a:ext cx="2057400" cy="527050"/>
          </a:xfrm>
          <a:prstGeom prst="roundRect">
            <a:avLst>
              <a:gd name="adj" fmla="val 50000"/>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w="9525" cap="flat" cmpd="sng" algn="ctr">
            <a:solidFill>
              <a:srgbClr val="4BACC6">
                <a:shade val="95000"/>
                <a:satMod val="105000"/>
              </a:srgbClr>
            </a:solidFill>
            <a:prstDash val="solid"/>
          </a:ln>
          <a:effectLst>
            <a:outerShdw blurRad="40000" dist="23000" dir="5400000" rotWithShape="0">
              <a:srgbClr val="000000">
                <a:alpha val="35000"/>
              </a:srgbClr>
            </a:outerShdw>
          </a:effectLst>
        </p:spPr>
        <p:txBody>
          <a:bodyPr wrap="none" anchor="ctr"/>
          <a:lstStyle/>
          <a:p>
            <a:pPr algn="ctr">
              <a:defRPr/>
            </a:pPr>
            <a:r>
              <a:rPr lang="en-US" altLang="zh-CN" sz="2400" b="1" kern="0" dirty="0">
                <a:solidFill>
                  <a:sysClr val="window" lastClr="FFFFFF"/>
                </a:solidFill>
                <a:latin typeface="+mn-ea"/>
                <a:ea typeface="+mn-ea"/>
              </a:rPr>
              <a:t>Phase 3</a:t>
            </a:r>
          </a:p>
        </p:txBody>
      </p:sp>
      <p:sp>
        <p:nvSpPr>
          <p:cNvPr id="16" name="圆角矩形 15"/>
          <p:cNvSpPr/>
          <p:nvPr/>
        </p:nvSpPr>
        <p:spPr>
          <a:xfrm>
            <a:off x="2604658" y="2447473"/>
            <a:ext cx="2071702" cy="2226484"/>
          </a:xfrm>
          <a:prstGeom prst="roundRect">
            <a:avLst>
              <a:gd name="adj" fmla="val 7209"/>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effectLst>
        </p:spPr>
        <p:txBody>
          <a:bodyPr anchor="ctr"/>
          <a:lstStyle/>
          <a:p>
            <a:pPr algn="ctr">
              <a:lnSpc>
                <a:spcPct val="120000"/>
              </a:lnSpc>
              <a:defRPr/>
            </a:pPr>
            <a:r>
              <a:rPr lang="zh-CN" altLang="en-US" sz="2400" kern="0" dirty="0">
                <a:solidFill>
                  <a:sysClr val="windowText" lastClr="000000"/>
                </a:solidFill>
                <a:latin typeface="+mn-ea"/>
                <a:ea typeface="+mn-ea"/>
              </a:rPr>
              <a:t>计算各种长期资金来源的个别资金成本</a:t>
            </a:r>
          </a:p>
        </p:txBody>
      </p:sp>
      <p:sp>
        <p:nvSpPr>
          <p:cNvPr id="17" name="圆角矩形 16"/>
          <p:cNvSpPr/>
          <p:nvPr/>
        </p:nvSpPr>
        <p:spPr>
          <a:xfrm>
            <a:off x="4962112" y="2447473"/>
            <a:ext cx="2071702" cy="2226484"/>
          </a:xfrm>
          <a:prstGeom prst="roundRect">
            <a:avLst>
              <a:gd name="adj" fmla="val 7209"/>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effectLst>
        </p:spPr>
        <p:txBody>
          <a:bodyPr anchor="ctr"/>
          <a:lstStyle/>
          <a:p>
            <a:pPr algn="ctr">
              <a:lnSpc>
                <a:spcPct val="120000"/>
              </a:lnSpc>
              <a:defRPr/>
            </a:pPr>
            <a:r>
              <a:rPr lang="zh-CN" altLang="en-US" sz="2400" kern="0" dirty="0">
                <a:solidFill>
                  <a:sysClr val="windowText" lastClr="000000"/>
                </a:solidFill>
                <a:latin typeface="+mn-ea"/>
                <a:ea typeface="+mn-ea"/>
              </a:rPr>
              <a:t>计算各种资金来源占全部资金来源的比重</a:t>
            </a:r>
          </a:p>
        </p:txBody>
      </p:sp>
      <p:sp>
        <p:nvSpPr>
          <p:cNvPr id="18" name="圆角矩形 17"/>
          <p:cNvSpPr/>
          <p:nvPr/>
        </p:nvSpPr>
        <p:spPr>
          <a:xfrm>
            <a:off x="7248128" y="2447473"/>
            <a:ext cx="2071702" cy="2226484"/>
          </a:xfrm>
          <a:prstGeom prst="roundRect">
            <a:avLst>
              <a:gd name="adj" fmla="val 7209"/>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effectLst>
        </p:spPr>
        <p:txBody>
          <a:bodyPr anchor="ctr"/>
          <a:lstStyle/>
          <a:p>
            <a:pPr algn="ctr">
              <a:lnSpc>
                <a:spcPct val="120000"/>
              </a:lnSpc>
              <a:defRPr/>
            </a:pPr>
            <a:r>
              <a:rPr lang="zh-CN" altLang="zh-CN" sz="2400" dirty="0">
                <a:latin typeface="+mn-ea"/>
                <a:ea typeface="+mn-ea"/>
                <a:cs typeface="Times New Roman" panose="02020603050405020304" pitchFamily="18" charset="0"/>
                <a:sym typeface="+mn-ea"/>
              </a:rPr>
              <a:t>计算预计综合资金成本</a:t>
            </a:r>
            <a:endParaRPr lang="zh-CN" altLang="en-US" sz="2400" kern="0" dirty="0">
              <a:solidFill>
                <a:sysClr val="windowText" lastClr="000000"/>
              </a:solidFill>
              <a:latin typeface="+mn-ea"/>
              <a:ea typeface="+mn-ea"/>
            </a:endParaRPr>
          </a:p>
        </p:txBody>
      </p:sp>
      <p:sp>
        <p:nvSpPr>
          <p:cNvPr id="19" name="流程图: 摘录 18"/>
          <p:cNvSpPr/>
          <p:nvPr/>
        </p:nvSpPr>
        <p:spPr>
          <a:xfrm rot="5400000">
            <a:off x="4665257" y="4125491"/>
            <a:ext cx="320675" cy="298450"/>
          </a:xfrm>
          <a:prstGeom prst="flowChartExtract">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Lst>
            <a:lin ang="8100000" scaled="1"/>
            <a:tileRect/>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sp>
      <p:sp>
        <p:nvSpPr>
          <p:cNvPr id="20" name="流程图: 摘录 19"/>
          <p:cNvSpPr/>
          <p:nvPr/>
        </p:nvSpPr>
        <p:spPr>
          <a:xfrm rot="5400000">
            <a:off x="7022694" y="4152479"/>
            <a:ext cx="320675" cy="298450"/>
          </a:xfrm>
          <a:prstGeom prst="flowChartExtract">
            <a:avLst/>
          </a:prstGeom>
          <a:gradFill flip="none" rotWithShape="1">
            <a:gsLst>
              <a:gs pos="0">
                <a:srgbClr val="4F81BD">
                  <a:shade val="51000"/>
                  <a:satMod val="130000"/>
                </a:srgbClr>
              </a:gs>
              <a:gs pos="80000">
                <a:srgbClr val="4F81BD">
                  <a:shade val="93000"/>
                  <a:satMod val="130000"/>
                </a:srgbClr>
              </a:gs>
              <a:gs pos="100000">
                <a:srgbClr val="4F81BD">
                  <a:shade val="94000"/>
                  <a:satMod val="135000"/>
                </a:srgbClr>
              </a:gs>
            </a:gsLst>
            <a:lin ang="8100000" scaled="1"/>
            <a:tileRect/>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sp>
      <mc:AlternateContent xmlns:mc="http://schemas.openxmlformats.org/markup-compatibility/2006" xmlns:a14="http://schemas.microsoft.com/office/drawing/2010/main">
        <mc:Choice Requires="a14">
          <p:sp>
            <p:nvSpPr>
              <p:cNvPr id="21" name="文本框 2"/>
              <p:cNvSpPr txBox="1"/>
              <p:nvPr/>
            </p:nvSpPr>
            <p:spPr>
              <a:xfrm>
                <a:off x="7419883" y="4090324"/>
                <a:ext cx="1728192" cy="558551"/>
              </a:xfrm>
              <a:prstGeom prst="rect">
                <a:avLst/>
              </a:prstGeom>
              <a:noFill/>
            </p:spPr>
            <p:txBody>
              <a:bodyPr wrap="square" lIns="0" tIns="0" rIns="0" bIns="0" rtlCol="0" anchor="t">
                <a:spAutoFit/>
              </a:bodyPr>
              <a:lstStyle/>
              <a:p>
                <a:pPr>
                  <a:lnSpc>
                    <a:spcPct val="120000"/>
                  </a:lnSpc>
                </a:pPr>
                <a:r>
                  <a:rPr lang="en-US" altLang="zh-CN" sz="2800" dirty="0">
                    <a:latin typeface="+mn-ea"/>
                    <a:ea typeface="+mn-ea"/>
                    <a:sym typeface="+mn-ea"/>
                  </a:rPr>
                  <a:t> </a:t>
                </a:r>
                <a14:m>
                  <m:oMath xmlns:m="http://schemas.openxmlformats.org/officeDocument/2006/math">
                    <m:nary>
                      <m:naryPr>
                        <m:chr m:val="∑"/>
                        <m:ctrlPr>
                          <a:rPr lang="en-US" altLang="zh-CN" sz="2800" i="1" smtClean="0">
                            <a:latin typeface="Cambria Math" panose="02040503050406030204" pitchFamily="18" charset="0"/>
                            <a:ea typeface="+mn-ea"/>
                            <a:sym typeface="+mn-ea"/>
                          </a:rPr>
                        </m:ctrlPr>
                      </m:naryPr>
                      <m:sub>
                        <m:r>
                          <m:rPr>
                            <m:brk m:alnAt="23"/>
                          </m:rPr>
                          <a:rPr lang="en-US" altLang="zh-CN" sz="2800" b="1" i="1" smtClean="0">
                            <a:latin typeface="Cambria Math"/>
                            <a:ea typeface="+mn-ea"/>
                            <a:sym typeface="+mn-ea"/>
                          </a:rPr>
                          <m:t>𝒋</m:t>
                        </m:r>
                        <m:r>
                          <a:rPr lang="en-US" altLang="zh-CN" sz="2800" b="1" i="1" smtClean="0">
                            <a:latin typeface="Cambria Math"/>
                            <a:ea typeface="+mn-ea"/>
                            <a:sym typeface="+mn-ea"/>
                          </a:rPr>
                          <m:t>=</m:t>
                        </m:r>
                        <m:r>
                          <a:rPr lang="en-US" altLang="zh-CN" sz="2800" b="1" i="1" smtClean="0">
                            <a:latin typeface="Cambria Math"/>
                            <a:ea typeface="+mn-ea"/>
                            <a:sym typeface="+mn-ea"/>
                          </a:rPr>
                          <m:t>𝟏</m:t>
                        </m:r>
                      </m:sub>
                      <m:sup>
                        <m:r>
                          <a:rPr lang="en-US" altLang="zh-CN" sz="2800" b="1" i="1" smtClean="0">
                            <a:latin typeface="Cambria Math"/>
                            <a:ea typeface="+mn-ea"/>
                            <a:sym typeface="+mn-ea"/>
                          </a:rPr>
                          <m:t>𝒏</m:t>
                        </m:r>
                      </m:sup>
                      <m:e>
                        <m:r>
                          <a:rPr lang="en-US" altLang="zh-CN" sz="2800" b="1" i="1" smtClean="0">
                            <a:latin typeface="Cambria Math"/>
                            <a:ea typeface="+mn-ea"/>
                            <a:sym typeface="+mn-ea"/>
                          </a:rPr>
                          <m:t>𝒌</m:t>
                        </m:r>
                        <m:r>
                          <a:rPr lang="en-US" altLang="zh-CN" sz="2800" b="1" i="1" baseline="-25000" smtClean="0">
                            <a:latin typeface="Cambria Math"/>
                            <a:ea typeface="+mn-ea"/>
                            <a:sym typeface="+mn-ea"/>
                          </a:rPr>
                          <m:t>𝒋</m:t>
                        </m:r>
                        <m:r>
                          <a:rPr lang="en-US" altLang="zh-CN" sz="2800" b="1" i="1" smtClean="0">
                            <a:latin typeface="Cambria Math"/>
                            <a:ea typeface="+mn-ea"/>
                            <a:sym typeface="+mn-ea"/>
                          </a:rPr>
                          <m:t>𝒘</m:t>
                        </m:r>
                        <m:r>
                          <a:rPr lang="en-US" altLang="zh-CN" sz="2800" b="1" i="1" baseline="-25000" smtClean="0">
                            <a:latin typeface="Cambria Math"/>
                            <a:ea typeface="+mn-ea"/>
                            <a:sym typeface="+mn-ea"/>
                          </a:rPr>
                          <m:t>𝒋</m:t>
                        </m:r>
                      </m:e>
                    </m:nary>
                  </m:oMath>
                </a14:m>
                <a:endParaRPr lang="en-US" altLang="zh-CN" sz="2800" b="1" dirty="0">
                  <a:latin typeface="+mn-ea"/>
                  <a:ea typeface="+mn-ea"/>
                  <a:sym typeface="+mn-ea"/>
                </a:endParaRPr>
              </a:p>
            </p:txBody>
          </p:sp>
        </mc:Choice>
        <mc:Fallback xmlns="">
          <p:sp>
            <p:nvSpPr>
              <p:cNvPr id="21" name="文本框 2"/>
              <p:cNvSpPr txBox="1">
                <a:spLocks noRot="1" noChangeAspect="1" noMove="1" noResize="1" noEditPoints="1" noAdjustHandles="1" noChangeArrowheads="1" noChangeShapeType="1" noTextEdit="1"/>
              </p:cNvSpPr>
              <p:nvPr/>
            </p:nvSpPr>
            <p:spPr>
              <a:xfrm>
                <a:off x="7419883" y="4090324"/>
                <a:ext cx="1728192" cy="558551"/>
              </a:xfrm>
              <a:prstGeom prst="rect">
                <a:avLst/>
              </a:prstGeom>
              <a:blipFill rotWithShape="1">
                <a:blip r:embed="rId2"/>
                <a:stretch>
                  <a:fillRect/>
                </a:stretch>
              </a:blipFill>
            </p:spPr>
            <p:txBody>
              <a:bodyPr/>
              <a:lstStyle/>
              <a:p>
                <a:r>
                  <a:rPr lang="zh-CN" altLang="en-US">
                    <a:noFill/>
                  </a:rPr>
                  <a:t> </a:t>
                </a:r>
              </a:p>
            </p:txBody>
          </p:sp>
        </mc:Fallback>
      </mc:AlternateContent>
      <p:grpSp>
        <p:nvGrpSpPr>
          <p:cNvPr id="23" name="组合 22"/>
          <p:cNvGrpSpPr/>
          <p:nvPr/>
        </p:nvGrpSpPr>
        <p:grpSpPr>
          <a:xfrm>
            <a:off x="3624733" y="5795353"/>
            <a:ext cx="2095961" cy="585975"/>
            <a:chOff x="4304043" y="1286668"/>
            <a:chExt cx="3837944" cy="2757793"/>
          </a:xfrm>
          <a:effectLst>
            <a:outerShdw blurRad="381000" dist="254000" dir="8100000" algn="tr" rotWithShape="0">
              <a:prstClr val="black">
                <a:alpha val="40000"/>
              </a:prstClr>
            </a:outerShdw>
          </a:effectLst>
        </p:grpSpPr>
        <p:sp>
          <p:nvSpPr>
            <p:cNvPr id="24" name="圆角矩形 2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25" name="圆角矩形 2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prstClr val="black"/>
                  </a:solidFill>
                  <a:latin typeface="+mn-ea"/>
                </a:rPr>
                <a:t>账面价值法</a:t>
              </a:r>
            </a:p>
          </p:txBody>
        </p:sp>
      </p:grpSp>
      <p:grpSp>
        <p:nvGrpSpPr>
          <p:cNvPr id="26" name="组合 25"/>
          <p:cNvGrpSpPr/>
          <p:nvPr/>
        </p:nvGrpSpPr>
        <p:grpSpPr>
          <a:xfrm>
            <a:off x="4958981" y="5085184"/>
            <a:ext cx="2095961" cy="585975"/>
            <a:chOff x="4304043" y="1286668"/>
            <a:chExt cx="3837944" cy="2757793"/>
          </a:xfrm>
          <a:effectLst>
            <a:outerShdw blurRad="381000" dist="254000" dir="8100000" algn="tr" rotWithShape="0">
              <a:prstClr val="black">
                <a:alpha val="40000"/>
              </a:prstClr>
            </a:outerShdw>
          </a:effectLst>
        </p:grpSpPr>
        <p:sp>
          <p:nvSpPr>
            <p:cNvPr id="27" name="圆角矩形 2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28" name="圆角矩形 2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prstClr val="black"/>
                  </a:solidFill>
                  <a:latin typeface="+mn-ea"/>
                </a:rPr>
                <a:t>市场价值法</a:t>
              </a:r>
            </a:p>
          </p:txBody>
        </p:sp>
      </p:grpSp>
      <p:grpSp>
        <p:nvGrpSpPr>
          <p:cNvPr id="29" name="组合 28"/>
          <p:cNvGrpSpPr/>
          <p:nvPr/>
        </p:nvGrpSpPr>
        <p:grpSpPr>
          <a:xfrm>
            <a:off x="6650968" y="5735791"/>
            <a:ext cx="2095961" cy="585975"/>
            <a:chOff x="4304043" y="1286668"/>
            <a:chExt cx="3837944" cy="2757793"/>
          </a:xfrm>
          <a:effectLst>
            <a:outerShdw blurRad="381000" dist="254000" dir="8100000" algn="tr" rotWithShape="0">
              <a:prstClr val="black">
                <a:alpha val="40000"/>
              </a:prstClr>
            </a:outerShdw>
          </a:effectLst>
        </p:grpSpPr>
        <p:sp>
          <p:nvSpPr>
            <p:cNvPr id="30" name="圆角矩形 2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31" name="圆角矩形 3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prstClr val="black"/>
                  </a:solidFill>
                  <a:latin typeface="+mn-ea"/>
                </a:rPr>
                <a:t>目标价值法</a:t>
              </a:r>
            </a:p>
          </p:txBody>
        </p:sp>
      </p:grpSp>
      <p:sp>
        <p:nvSpPr>
          <p:cNvPr id="2" name="下箭头 1"/>
          <p:cNvSpPr/>
          <p:nvPr/>
        </p:nvSpPr>
        <p:spPr>
          <a:xfrm>
            <a:off x="5720694" y="4725144"/>
            <a:ext cx="663338" cy="3631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43340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anim calcmode="lin" valueType="num">
                                      <p:cBhvr>
                                        <p:cTn id="8" dur="500" fill="hold"/>
                                        <p:tgtEl>
                                          <p:spTgt spid="23"/>
                                        </p:tgtEl>
                                        <p:attrNameLst>
                                          <p:attrName>ppt_x</p:attrName>
                                        </p:attrNameLst>
                                      </p:cBhvr>
                                      <p:tavLst>
                                        <p:tav tm="0">
                                          <p:val>
                                            <p:strVal val="#ppt_x"/>
                                          </p:val>
                                        </p:tav>
                                        <p:tav tm="100000">
                                          <p:val>
                                            <p:strVal val="#ppt_x"/>
                                          </p:val>
                                        </p:tav>
                                      </p:tavLst>
                                    </p:anim>
                                    <p:anim calcmode="lin" valueType="num">
                                      <p:cBhvr>
                                        <p:cTn id="9" dur="5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anim calcmode="lin" valueType="num">
                                      <p:cBhvr>
                                        <p:cTn id="13" dur="500" fill="hold"/>
                                        <p:tgtEl>
                                          <p:spTgt spid="26"/>
                                        </p:tgtEl>
                                        <p:attrNameLst>
                                          <p:attrName>ppt_x</p:attrName>
                                        </p:attrNameLst>
                                      </p:cBhvr>
                                      <p:tavLst>
                                        <p:tav tm="0">
                                          <p:val>
                                            <p:strVal val="#ppt_x"/>
                                          </p:val>
                                        </p:tav>
                                        <p:tav tm="100000">
                                          <p:val>
                                            <p:strVal val="#ppt_x"/>
                                          </p:val>
                                        </p:tav>
                                      </p:tavLst>
                                    </p:anim>
                                    <p:anim calcmode="lin" valueType="num">
                                      <p:cBhvr>
                                        <p:cTn id="14" dur="50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692727"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8" name="文本框 7"/>
          <p:cNvSpPr txBox="1"/>
          <p:nvPr/>
        </p:nvSpPr>
        <p:spPr>
          <a:xfrm>
            <a:off x="839416" y="1453814"/>
            <a:ext cx="10661688" cy="492993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20000"/>
              </a:lnSpc>
            </a:pPr>
            <a:r>
              <a:rPr lang="zh-CN" sz="2400" b="1" dirty="0">
                <a:solidFill>
                  <a:schemeClr val="tx1"/>
                </a:solidFill>
                <a:latin typeface="+mn-ea"/>
                <a:sym typeface="+mn-ea"/>
              </a:rPr>
              <a:t>威盛企业</a:t>
            </a:r>
            <a:r>
              <a:rPr lang="zh-CN" sz="2400" b="1" dirty="0">
                <a:solidFill>
                  <a:schemeClr val="tx1"/>
                </a:solidFill>
                <a:latin typeface="+mn-ea"/>
                <a:cs typeface="Times New Roman" panose="02020603050405020304" pitchFamily="18" charset="0"/>
                <a:sym typeface="+mn-ea"/>
              </a:rPr>
              <a:t>2019年共有资金1 100万元，其中银行借款100万元，年利率10%，手续费率3%，长期债券200万元，年利率12%，筹资费率4%，普通股500万元，当年股利为0.1元，每股面值6元，筹资费率5%，股利年增长率6%，留存收益300万元，企业所得税税率为25%。</a:t>
            </a:r>
            <a:endParaRPr lang="zh-CN" sz="2400" b="1" dirty="0">
              <a:solidFill>
                <a:schemeClr val="tx1"/>
              </a:solidFill>
              <a:latin typeface="+mn-ea"/>
              <a:sym typeface="+mn-ea"/>
            </a:endParaRPr>
          </a:p>
          <a:p>
            <a:pPr marL="0" indent="0">
              <a:lnSpc>
                <a:spcPct val="120000"/>
              </a:lnSpc>
            </a:pPr>
            <a:r>
              <a:rPr lang="zh-CN" sz="2400" b="1" dirty="0">
                <a:solidFill>
                  <a:schemeClr val="tx1"/>
                </a:solidFill>
                <a:latin typeface="+mn-ea"/>
                <a:sym typeface="+mn-ea"/>
              </a:rPr>
              <a:t>要求：</a:t>
            </a:r>
          </a:p>
          <a:p>
            <a:pPr marL="0" indent="0">
              <a:lnSpc>
                <a:spcPct val="120000"/>
              </a:lnSpc>
            </a:pPr>
            <a:r>
              <a:rPr lang="zh-CN" sz="2400" b="1" dirty="0">
                <a:solidFill>
                  <a:schemeClr val="tx1"/>
                </a:solidFill>
                <a:latin typeface="+mn-ea"/>
                <a:sym typeface="+mn-ea"/>
              </a:rPr>
              <a:t>（</a:t>
            </a:r>
            <a:r>
              <a:rPr lang="zh-CN" sz="2400" b="1" dirty="0">
                <a:solidFill>
                  <a:schemeClr val="tx1"/>
                </a:solidFill>
                <a:latin typeface="+mn-ea"/>
                <a:cs typeface="Times New Roman" panose="02020603050405020304" pitchFamily="18" charset="0"/>
                <a:sym typeface="+mn-ea"/>
              </a:rPr>
              <a:t>1）按照账面价值法计算该企业综合资金成本。</a:t>
            </a:r>
            <a:endParaRPr lang="zh-CN" sz="2400" b="1" dirty="0">
              <a:solidFill>
                <a:schemeClr val="tx1"/>
              </a:solidFill>
              <a:latin typeface="+mn-ea"/>
              <a:sym typeface="+mn-ea"/>
            </a:endParaRPr>
          </a:p>
          <a:p>
            <a:pPr marL="0" indent="0">
              <a:lnSpc>
                <a:spcPct val="120000"/>
              </a:lnSpc>
            </a:pPr>
            <a:r>
              <a:rPr lang="zh-CN" sz="2400" b="1" dirty="0">
                <a:solidFill>
                  <a:schemeClr val="tx1"/>
                </a:solidFill>
                <a:latin typeface="+mn-ea"/>
                <a:sym typeface="+mn-ea"/>
              </a:rPr>
              <a:t>（</a:t>
            </a:r>
            <a:r>
              <a:rPr lang="zh-CN" sz="2400" b="1" dirty="0">
                <a:solidFill>
                  <a:schemeClr val="tx1"/>
                </a:solidFill>
                <a:latin typeface="+mn-ea"/>
                <a:cs typeface="Times New Roman" panose="02020603050405020304" pitchFamily="18" charset="0"/>
                <a:sym typeface="+mn-ea"/>
              </a:rPr>
              <a:t>2）若公司债券市场价值比账面价值高出6%，普通股上涨10%，其他条件不变。要求按照市场价值法计算该公司综合资金成本。</a:t>
            </a:r>
            <a:endParaRPr lang="zh-CN" sz="2400" b="1" dirty="0">
              <a:solidFill>
                <a:schemeClr val="tx1"/>
              </a:solidFill>
              <a:latin typeface="+mn-ea"/>
              <a:sym typeface="+mn-ea"/>
            </a:endParaRPr>
          </a:p>
          <a:p>
            <a:pPr marL="0" indent="0">
              <a:lnSpc>
                <a:spcPct val="120000"/>
              </a:lnSpc>
            </a:pPr>
            <a:r>
              <a:rPr lang="zh-CN" sz="2400" b="1" dirty="0">
                <a:solidFill>
                  <a:schemeClr val="tx1"/>
                </a:solidFill>
                <a:latin typeface="+mn-ea"/>
                <a:sym typeface="+mn-ea"/>
              </a:rPr>
              <a:t>（</a:t>
            </a:r>
            <a:r>
              <a:rPr lang="zh-CN" sz="2400" b="1" dirty="0">
                <a:solidFill>
                  <a:schemeClr val="tx1"/>
                </a:solidFill>
                <a:latin typeface="+mn-ea"/>
                <a:cs typeface="Times New Roman" panose="02020603050405020304" pitchFamily="18" charset="0"/>
                <a:sym typeface="+mn-ea"/>
              </a:rPr>
              <a:t>3）预计在现有1 100万元长期资金基础上，通过发行长期债券的形式增加到1 500万元。新增债券400万元，其年利率为10%，筹资费率5%，其他条件不变。要求按照目标价值法计算该企业综合资金成本。</a:t>
            </a:r>
            <a:endParaRPr lang="zh-CN" altLang="en-US" sz="2400" b="1" dirty="0">
              <a:solidFill>
                <a:schemeClr val="tx1"/>
              </a:solidFill>
              <a:latin typeface="+mn-ea"/>
            </a:endParaRPr>
          </a:p>
        </p:txBody>
      </p:sp>
      <p:sp>
        <p:nvSpPr>
          <p:cNvPr id="9" name="文本框 8"/>
          <p:cNvSpPr txBox="1"/>
          <p:nvPr/>
        </p:nvSpPr>
        <p:spPr>
          <a:xfrm>
            <a:off x="5724635" y="806898"/>
            <a:ext cx="1030731" cy="369332"/>
          </a:xfrm>
          <a:prstGeom prst="rect">
            <a:avLst/>
          </a:prstGeom>
          <a:noFill/>
        </p:spPr>
        <p:txBody>
          <a:bodyPr wrap="none" lIns="0" tIns="0" rIns="0" bIns="0" rtlCol="0" anchor="t">
            <a:spAutoFit/>
          </a:bodyPr>
          <a:lstStyle/>
          <a:p>
            <a:r>
              <a:rPr lang="zh-CN" sz="2400" b="1">
                <a:latin typeface="+mn-ea"/>
                <a:ea typeface="+mn-ea"/>
                <a:sym typeface="+mn-ea"/>
              </a:rPr>
              <a:t>做一做</a:t>
            </a:r>
            <a:r>
              <a:rPr lang="en-US" altLang="zh-CN" sz="2400" b="1">
                <a:latin typeface="+mn-ea"/>
                <a:ea typeface="+mn-ea"/>
                <a:sym typeface="+mn-ea"/>
              </a:rPr>
              <a:t>:</a:t>
            </a:r>
            <a:endParaRPr lang="en-US" altLang="zh-CN" sz="2400" b="1" dirty="0">
              <a:latin typeface="+mn-ea"/>
              <a:ea typeface="+mn-ea"/>
              <a:sym typeface="+mn-ea"/>
            </a:endParaRPr>
          </a:p>
        </p:txBody>
      </p:sp>
      <p:grpSp>
        <p:nvGrpSpPr>
          <p:cNvPr id="7" name="组合 6"/>
          <p:cNvGrpSpPr/>
          <p:nvPr/>
        </p:nvGrpSpPr>
        <p:grpSpPr>
          <a:xfrm>
            <a:off x="88149" y="49302"/>
            <a:ext cx="4279659"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spTree>
    <p:extLst>
      <p:ext uri="{BB962C8B-B14F-4D97-AF65-F5344CB8AC3E}">
        <p14:creationId xmlns:p14="http://schemas.microsoft.com/office/powerpoint/2010/main" val="2041599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401924"/>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4" name="文本框 3"/>
          <p:cNvSpPr txBox="1"/>
          <p:nvPr/>
        </p:nvSpPr>
        <p:spPr>
          <a:xfrm>
            <a:off x="2985142" y="1576025"/>
            <a:ext cx="5080661" cy="460268"/>
          </a:xfrm>
          <a:prstGeom prst="rect">
            <a:avLst/>
          </a:prstGeom>
          <a:noFill/>
          <a:ln w="9525">
            <a:noFill/>
          </a:ln>
        </p:spPr>
        <p:txBody>
          <a:bodyPr>
            <a:spAutoFit/>
          </a:bodyPr>
          <a:lstStyle/>
          <a:p>
            <a:pPr marL="0" indent="0"/>
            <a:r>
              <a:rPr lang="en-US" sz="2400" b="1" dirty="0">
                <a:latin typeface="+mn-ea"/>
                <a:ea typeface="+mn-ea"/>
              </a:rPr>
              <a:t> </a:t>
            </a:r>
            <a:r>
              <a:rPr lang="zh-CN" sz="2400" b="1" dirty="0">
                <a:latin typeface="+mn-ea"/>
                <a:ea typeface="+mn-ea"/>
              </a:rPr>
              <a:t>（1）计算个别资金成本：</a:t>
            </a:r>
            <a:endParaRPr lang="zh-CN" altLang="en-US" sz="2400" b="1" dirty="0">
              <a:latin typeface="+mn-ea"/>
              <a:ea typeface="+mn-ea"/>
            </a:endParaRPr>
          </a:p>
        </p:txBody>
      </p:sp>
      <p:grpSp>
        <p:nvGrpSpPr>
          <p:cNvPr id="12" name="组合 11"/>
          <p:cNvGrpSpPr/>
          <p:nvPr/>
        </p:nvGrpSpPr>
        <p:grpSpPr>
          <a:xfrm>
            <a:off x="88149" y="49302"/>
            <a:ext cx="4279659" cy="613803"/>
            <a:chOff x="1271464" y="2420888"/>
            <a:chExt cx="449071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13"/>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grpSp>
        <p:nvGrpSpPr>
          <p:cNvPr id="15" name="组合 14"/>
          <p:cNvGrpSpPr/>
          <p:nvPr/>
        </p:nvGrpSpPr>
        <p:grpSpPr>
          <a:xfrm>
            <a:off x="224836" y="990050"/>
            <a:ext cx="2486788" cy="585975"/>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7" name="圆角矩形 16"/>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black"/>
                  </a:solidFill>
                  <a:latin typeface="+mn-ea"/>
                </a:rPr>
                <a:t>1.</a:t>
              </a:r>
              <a:r>
                <a:rPr lang="zh-CN" altLang="en-US" sz="2400" dirty="0">
                  <a:solidFill>
                    <a:prstClr val="black"/>
                  </a:solidFill>
                  <a:latin typeface="+mn-ea"/>
                </a:rPr>
                <a:t>账面价值法</a:t>
              </a:r>
            </a:p>
          </p:txBody>
        </p:sp>
      </p:grpSp>
      <mc:AlternateContent xmlns:mc="http://schemas.openxmlformats.org/markup-compatibility/2006" xmlns:a14="http://schemas.microsoft.com/office/drawing/2010/main">
        <mc:Choice Requires="a14">
          <p:sp>
            <p:nvSpPr>
              <p:cNvPr id="18" name="文本框 1"/>
              <p:cNvSpPr txBox="1"/>
              <p:nvPr/>
            </p:nvSpPr>
            <p:spPr>
              <a:xfrm>
                <a:off x="1865238" y="2886446"/>
                <a:ext cx="4230762" cy="550985"/>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借</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𝟏𝟎</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𝟐𝟓</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𝟑</m:t>
                        </m:r>
                        <m:r>
                          <a:rPr lang="en-US" altLang="zh-CN" sz="2400" b="1" i="1" smtClean="0">
                            <a:latin typeface="Cambria Math"/>
                            <a:sym typeface="+mn-ea"/>
                          </a:rPr>
                          <m:t>%</m:t>
                        </m:r>
                      </m:den>
                    </m:f>
                    <m:r>
                      <a:rPr lang="en-US" altLang="zh-CN" sz="2400" b="1" i="0" smtClean="0">
                        <a:latin typeface="Cambria Math"/>
                        <a:sym typeface="+mn-ea"/>
                      </a:rPr>
                      <m:t>=</m:t>
                    </m:r>
                    <m:r>
                      <a:rPr lang="en-US" altLang="zh-CN" sz="2400" b="1" i="0"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𝟕𝟑</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18" name="文本框 1"/>
              <p:cNvSpPr txBox="1">
                <a:spLocks noRot="1" noChangeAspect="1" noMove="1" noResize="1" noEditPoints="1" noAdjustHandles="1" noChangeArrowheads="1" noChangeShapeType="1" noTextEdit="1"/>
              </p:cNvSpPr>
              <p:nvPr/>
            </p:nvSpPr>
            <p:spPr>
              <a:xfrm>
                <a:off x="1865238" y="2886446"/>
                <a:ext cx="4230762" cy="550985"/>
              </a:xfrm>
              <a:prstGeom prst="rect">
                <a:avLst/>
              </a:prstGeom>
              <a:blipFill rotWithShape="1">
                <a:blip r:embed="rId2"/>
                <a:stretch>
                  <a:fillRect l="-4467" t="-1099" b="-1538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9" name="文本框 1"/>
              <p:cNvSpPr txBox="1"/>
              <p:nvPr/>
            </p:nvSpPr>
            <p:spPr>
              <a:xfrm>
                <a:off x="6384090" y="2831075"/>
                <a:ext cx="4230762" cy="588366"/>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股</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𝟎</m:t>
                        </m:r>
                        <m:r>
                          <a:rPr lang="en-US" altLang="zh-CN" sz="2400" b="1" i="1" smtClean="0">
                            <a:latin typeface="Cambria Math"/>
                            <a:sym typeface="+mn-ea"/>
                          </a:rPr>
                          <m:t>.</m:t>
                        </m:r>
                        <m:r>
                          <a:rPr lang="en-US" altLang="zh-CN" sz="2400" b="1" i="1" smtClean="0">
                            <a:latin typeface="Cambria Math"/>
                            <a:sym typeface="+mn-ea"/>
                          </a:rPr>
                          <m:t>𝟏</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𝟔</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b="1" i="1" smtClean="0">
                            <a:latin typeface="Cambria Math"/>
                            <a:sym typeface="+mn-ea"/>
                          </a:rPr>
                          <m:t>𝟔</m:t>
                        </m:r>
                        <m:r>
                          <a:rPr lang="en-US" altLang="zh-CN" sz="2400" b="1" i="1" smtClean="0">
                            <a:latin typeface="Cambria Math"/>
                            <a:sym typeface="+mn-ea"/>
                          </a:rPr>
                          <m:t>∗(</m:t>
                        </m:r>
                        <m:r>
                          <a:rPr lang="en-US" altLang="zh-CN" sz="2400" b="1" i="1" smtClean="0">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𝟓</m:t>
                        </m:r>
                        <m:r>
                          <a:rPr lang="en-US" altLang="zh-CN" sz="2400" b="1" i="1" smtClean="0">
                            <a:latin typeface="Cambria Math"/>
                            <a:sym typeface="+mn-ea"/>
                          </a:rPr>
                          <m:t>%)</m:t>
                        </m:r>
                      </m:den>
                    </m:f>
                    <m:r>
                      <a:rPr lang="en-US" altLang="zh-CN" sz="2400" b="1" i="0" smtClean="0">
                        <a:latin typeface="Cambria Math"/>
                        <a:sym typeface="+mn-ea"/>
                      </a:rPr>
                      <m:t>+</m:t>
                    </m:r>
                    <m:r>
                      <a:rPr lang="en-US" altLang="zh-CN" sz="2400" b="1" i="0" smtClean="0">
                        <a:latin typeface="Cambria Math"/>
                        <a:sym typeface="+mn-ea"/>
                      </a:rPr>
                      <m:t>𝟔</m:t>
                    </m:r>
                    <m:r>
                      <a:rPr lang="en-US" altLang="zh-CN" sz="2400" b="1" i="0" smtClean="0">
                        <a:latin typeface="Cambria Math"/>
                        <a:sym typeface="+mn-ea"/>
                      </a:rPr>
                      <m:t>%=</m:t>
                    </m:r>
                    <m:r>
                      <a:rPr lang="en-US" altLang="zh-CN" sz="2400" b="1" i="0"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𝟖𝟔</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19" name="文本框 1"/>
              <p:cNvSpPr txBox="1">
                <a:spLocks noRot="1" noChangeAspect="1" noMove="1" noResize="1" noEditPoints="1" noAdjustHandles="1" noChangeArrowheads="1" noChangeShapeType="1" noTextEdit="1"/>
              </p:cNvSpPr>
              <p:nvPr/>
            </p:nvSpPr>
            <p:spPr>
              <a:xfrm>
                <a:off x="6384090" y="2831075"/>
                <a:ext cx="4230762" cy="588366"/>
              </a:xfrm>
              <a:prstGeom prst="rect">
                <a:avLst/>
              </a:prstGeom>
              <a:blipFill rotWithShape="1">
                <a:blip r:embed="rId3"/>
                <a:stretch>
                  <a:fillRect l="-4323" t="-1031" b="-824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0" name="文本框 1"/>
              <p:cNvSpPr txBox="1"/>
              <p:nvPr/>
            </p:nvSpPr>
            <p:spPr>
              <a:xfrm>
                <a:off x="1857719" y="4220860"/>
                <a:ext cx="4230762" cy="550985"/>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aseline="-25000" dirty="0">
                    <a:latin typeface="+mn-ea"/>
                    <a:ea typeface="+mn-ea"/>
                    <a:sym typeface="+mn-ea"/>
                  </a:rPr>
                  <a:t>债</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𝟏𝟐</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𝟐𝟓</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𝟒</m:t>
                        </m:r>
                        <m:r>
                          <a:rPr lang="en-US" altLang="zh-CN" sz="2400" b="1" i="1" smtClean="0">
                            <a:latin typeface="Cambria Math"/>
                            <a:sym typeface="+mn-ea"/>
                          </a:rPr>
                          <m:t>%</m:t>
                        </m:r>
                      </m:den>
                    </m:f>
                    <m:r>
                      <a:rPr lang="en-US" altLang="zh-CN" sz="2400" b="1" i="0" smtClean="0">
                        <a:latin typeface="Cambria Math"/>
                        <a:sym typeface="+mn-ea"/>
                      </a:rPr>
                      <m:t>=</m:t>
                    </m:r>
                    <m:r>
                      <a:rPr lang="en-US" altLang="zh-CN" sz="2400" b="1" i="0" smtClean="0">
                        <a:latin typeface="Cambria Math"/>
                        <a:sym typeface="+mn-ea"/>
                      </a:rPr>
                      <m:t>𝟗</m:t>
                    </m:r>
                    <m:r>
                      <a:rPr lang="en-US" altLang="zh-CN" sz="2400" b="1" i="1" smtClean="0">
                        <a:latin typeface="Cambria Math"/>
                        <a:sym typeface="+mn-ea"/>
                      </a:rPr>
                      <m:t>.</m:t>
                    </m:r>
                    <m:r>
                      <a:rPr lang="en-US" altLang="zh-CN" sz="2400" b="1" i="1" smtClean="0">
                        <a:latin typeface="Cambria Math"/>
                        <a:sym typeface="+mn-ea"/>
                      </a:rPr>
                      <m:t>𝟑𝟖</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0" name="文本框 1"/>
              <p:cNvSpPr txBox="1">
                <a:spLocks noRot="1" noChangeAspect="1" noMove="1" noResize="1" noEditPoints="1" noAdjustHandles="1" noChangeArrowheads="1" noChangeShapeType="1" noTextEdit="1"/>
              </p:cNvSpPr>
              <p:nvPr/>
            </p:nvSpPr>
            <p:spPr>
              <a:xfrm>
                <a:off x="1857719" y="4220860"/>
                <a:ext cx="4230762" cy="550985"/>
              </a:xfrm>
              <a:prstGeom prst="rect">
                <a:avLst/>
              </a:prstGeom>
              <a:blipFill rotWithShape="1">
                <a:blip r:embed="rId4"/>
                <a:stretch>
                  <a:fillRect l="-4467" t="-1099" b="-1538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1" name="文本框 1"/>
              <p:cNvSpPr txBox="1"/>
              <p:nvPr/>
            </p:nvSpPr>
            <p:spPr>
              <a:xfrm>
                <a:off x="6384032" y="4174911"/>
                <a:ext cx="4230762" cy="540469"/>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留</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𝟎</m:t>
                        </m:r>
                        <m:r>
                          <a:rPr lang="en-US" altLang="zh-CN" sz="2400" b="1" i="1" smtClean="0">
                            <a:latin typeface="Cambria Math"/>
                            <a:sym typeface="+mn-ea"/>
                          </a:rPr>
                          <m:t>.</m:t>
                        </m:r>
                        <m:r>
                          <a:rPr lang="en-US" altLang="zh-CN" sz="2400" b="1" i="1" smtClean="0">
                            <a:latin typeface="Cambria Math"/>
                            <a:sym typeface="+mn-ea"/>
                          </a:rPr>
                          <m:t>𝟏</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𝟔</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b="1" i="1" smtClean="0">
                            <a:latin typeface="Cambria Math"/>
                            <a:sym typeface="+mn-ea"/>
                          </a:rPr>
                          <m:t>𝟔</m:t>
                        </m:r>
                      </m:den>
                    </m:f>
                    <m:r>
                      <a:rPr lang="en-US" altLang="zh-CN" sz="2400" b="1" i="0" smtClean="0">
                        <a:latin typeface="Cambria Math"/>
                        <a:sym typeface="+mn-ea"/>
                      </a:rPr>
                      <m:t>+</m:t>
                    </m:r>
                    <m:r>
                      <a:rPr lang="en-US" altLang="zh-CN" sz="2400" b="1" i="0" smtClean="0">
                        <a:latin typeface="Cambria Math"/>
                        <a:sym typeface="+mn-ea"/>
                      </a:rPr>
                      <m:t>𝟔</m:t>
                    </m:r>
                    <m:r>
                      <a:rPr lang="en-US" altLang="zh-CN" sz="2400" b="1" i="0" smtClean="0">
                        <a:latin typeface="Cambria Math"/>
                        <a:sym typeface="+mn-ea"/>
                      </a:rPr>
                      <m:t>%=</m:t>
                    </m:r>
                    <m:r>
                      <a:rPr lang="en-US" altLang="zh-CN" sz="2400" b="1" i="0"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𝟕𝟕</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1" name="文本框 1"/>
              <p:cNvSpPr txBox="1">
                <a:spLocks noRot="1" noChangeAspect="1" noMove="1" noResize="1" noEditPoints="1" noAdjustHandles="1" noChangeArrowheads="1" noChangeShapeType="1" noTextEdit="1"/>
              </p:cNvSpPr>
              <p:nvPr/>
            </p:nvSpPr>
            <p:spPr>
              <a:xfrm>
                <a:off x="6384032" y="4174911"/>
                <a:ext cx="4230762" cy="540469"/>
              </a:xfrm>
              <a:prstGeom prst="rect">
                <a:avLst/>
              </a:prstGeom>
              <a:blipFill rotWithShape="1">
                <a:blip r:embed="rId5"/>
                <a:stretch>
                  <a:fillRect l="-4323" t="-2247" b="-1685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92915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nvSpPr>
        <p:spPr>
          <a:xfrm>
            <a:off x="983432" y="1700807"/>
            <a:ext cx="10369152" cy="452431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50000"/>
              </a:lnSpc>
            </a:pPr>
            <a:r>
              <a:rPr lang="zh-CN" sz="2400" b="1" dirty="0">
                <a:latin typeface="+mn-ea"/>
              </a:rPr>
              <a:t>威盛公司为更新换代产品及扩大市场经营规模，运用销售百分比法确定本期需向外增加筹资</a:t>
            </a:r>
            <a:r>
              <a:rPr lang="zh-CN" sz="2400" b="1" dirty="0">
                <a:latin typeface="+mn-ea"/>
                <a:cs typeface="Times New Roman" panose="02020603050405020304" pitchFamily="18" charset="0"/>
              </a:rPr>
              <a:t>500万元，该公司适用25%的所得税税率。经过测算财务部门提出以下筹资组合：按面值发行10年期公司债券300万元，票面利率为9%，筹资费率为3%；向银行申请长期借款200万元，年利率为7%。</a:t>
            </a:r>
            <a:endParaRPr lang="zh-CN" sz="2400" b="1" dirty="0">
              <a:latin typeface="+mn-ea"/>
            </a:endParaRPr>
          </a:p>
          <a:p>
            <a:pPr marL="0" indent="0">
              <a:lnSpc>
                <a:spcPct val="150000"/>
              </a:lnSpc>
            </a:pPr>
            <a:r>
              <a:rPr lang="zh-CN" sz="2400" b="1" dirty="0">
                <a:latin typeface="+mn-ea"/>
              </a:rPr>
              <a:t>请问：</a:t>
            </a:r>
          </a:p>
          <a:p>
            <a:pPr marL="0" indent="0">
              <a:lnSpc>
                <a:spcPct val="150000"/>
              </a:lnSpc>
            </a:pPr>
            <a:r>
              <a:rPr lang="zh-CN" sz="2400" b="1" dirty="0">
                <a:latin typeface="+mn-ea"/>
              </a:rPr>
              <a:t>（</a:t>
            </a:r>
            <a:r>
              <a:rPr lang="zh-CN" sz="2400" b="1" dirty="0">
                <a:latin typeface="+mn-ea"/>
                <a:cs typeface="Times New Roman" panose="02020603050405020304" pitchFamily="18" charset="0"/>
              </a:rPr>
              <a:t>1）可否用公司债券或长期借款的某一种筹资方式的资金成本代替总体500万元的资金成本？该方案的筹资成本是多少？</a:t>
            </a:r>
            <a:endParaRPr lang="zh-CN" sz="2400" b="1" dirty="0">
              <a:latin typeface="+mn-ea"/>
            </a:endParaRPr>
          </a:p>
          <a:p>
            <a:pPr marL="0" indent="0">
              <a:lnSpc>
                <a:spcPct val="150000"/>
              </a:lnSpc>
            </a:pPr>
            <a:r>
              <a:rPr lang="zh-CN" sz="2400" b="1" dirty="0">
                <a:latin typeface="+mn-ea"/>
              </a:rPr>
              <a:t>（</a:t>
            </a:r>
            <a:r>
              <a:rPr lang="zh-CN" sz="2400" b="1" dirty="0">
                <a:latin typeface="+mn-ea"/>
                <a:cs typeface="Times New Roman" panose="02020603050405020304" pitchFamily="18" charset="0"/>
              </a:rPr>
              <a:t>2）经预测开发该项目的投资报酬率为6%，请对该筹资方案进行评价。</a:t>
            </a:r>
            <a:endParaRPr lang="zh-CN" altLang="en-US" sz="2400" b="1" dirty="0">
              <a:latin typeface="+mn-ea"/>
            </a:endParaRPr>
          </a:p>
        </p:txBody>
      </p:sp>
      <p:sp>
        <p:nvSpPr>
          <p:cNvPr id="3" name="文本框 2"/>
          <p:cNvSpPr txBox="1"/>
          <p:nvPr/>
        </p:nvSpPr>
        <p:spPr>
          <a:xfrm>
            <a:off x="5169573" y="1122420"/>
            <a:ext cx="2540331" cy="430430"/>
          </a:xfrm>
          <a:prstGeom prst="rect">
            <a:avLst/>
          </a:prstGeom>
          <a:noFill/>
        </p:spPr>
        <p:txBody>
          <a:bodyPr wrap="square" lIns="0" tIns="0" rIns="0" bIns="0" rtlCol="0" anchor="t">
            <a:spAutoFit/>
          </a:bodyPr>
          <a:lstStyle/>
          <a:p>
            <a:r>
              <a:rPr lang="zh-CN" sz="2800" b="1" dirty="0">
                <a:solidFill>
                  <a:srgbClr val="002060"/>
                </a:solidFill>
                <a:latin typeface="+mn-ea"/>
                <a:ea typeface="+mn-ea"/>
                <a:sym typeface="+mn-ea"/>
              </a:rPr>
              <a:t>任务描述：</a:t>
            </a:r>
            <a:endParaRPr lang="zh-CN" altLang="en-US" sz="2800" b="1" dirty="0">
              <a:solidFill>
                <a:schemeClr val="accent6"/>
              </a:solidFill>
              <a:latin typeface="+mn-ea"/>
              <a:ea typeface="+mn-ea"/>
            </a:endParaRPr>
          </a:p>
        </p:txBody>
      </p:sp>
      <p:grpSp>
        <p:nvGrpSpPr>
          <p:cNvPr id="7" name="组合 6"/>
          <p:cNvGrpSpPr/>
          <p:nvPr/>
        </p:nvGrpSpPr>
        <p:grpSpPr>
          <a:xfrm>
            <a:off x="88149" y="49302"/>
            <a:ext cx="4279659" cy="613803"/>
            <a:chOff x="1271464" y="2420888"/>
            <a:chExt cx="449071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spTree>
    <p:extLst>
      <p:ext uri="{BB962C8B-B14F-4D97-AF65-F5344CB8AC3E}">
        <p14:creationId xmlns:p14="http://schemas.microsoft.com/office/powerpoint/2010/main" val="6059067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335416"/>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37" name="文本框 136"/>
          <p:cNvSpPr txBox="1"/>
          <p:nvPr/>
        </p:nvSpPr>
        <p:spPr>
          <a:xfrm>
            <a:off x="3555510" y="2526058"/>
            <a:ext cx="5080661" cy="275526"/>
          </a:xfrm>
          <a:prstGeom prst="rect">
            <a:avLst/>
          </a:prstGeom>
          <a:noFill/>
          <a:ln w="9525">
            <a:noFill/>
          </a:ln>
        </p:spPr>
        <p:txBody>
          <a:bodyPr>
            <a:spAutoFit/>
          </a:bodyPr>
          <a:lstStyle/>
          <a:p>
            <a:pPr marL="0" indent="266700"/>
            <a:r>
              <a:rPr lang="en-US" sz="1200" b="1" u="none">
                <a:latin typeface="+mn-ea"/>
                <a:ea typeface="+mn-ea"/>
                <a:cs typeface="华文隶书" charset="0"/>
              </a:rPr>
              <a:t> </a:t>
            </a:r>
            <a:endParaRPr lang="zh-CN" altLang="en-US">
              <a:latin typeface="+mn-ea"/>
              <a:ea typeface="+mn-ea"/>
            </a:endParaRPr>
          </a:p>
        </p:txBody>
      </p:sp>
      <p:sp>
        <p:nvSpPr>
          <p:cNvPr id="141" name="文本框 140"/>
          <p:cNvSpPr txBox="1"/>
          <p:nvPr/>
        </p:nvSpPr>
        <p:spPr>
          <a:xfrm>
            <a:off x="3055930" y="1141792"/>
            <a:ext cx="7864606" cy="297312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zh-CN" sz="2400" b="1" dirty="0">
                <a:solidFill>
                  <a:schemeClr val="tx1"/>
                </a:solidFill>
                <a:latin typeface="+mn-ea"/>
                <a:sym typeface="+mn-ea"/>
              </a:rPr>
              <a:t>（2）计算资金结构比重：</a:t>
            </a:r>
            <a:endParaRPr lang="zh-CN" sz="2400" b="1" dirty="0">
              <a:solidFill>
                <a:schemeClr val="tx1"/>
              </a:solidFill>
              <a:latin typeface="+mn-ea"/>
            </a:endParaRPr>
          </a:p>
          <a:p>
            <a:pPr marL="0" indent="266700">
              <a:lnSpc>
                <a:spcPct val="130000"/>
              </a:lnSpc>
            </a:pPr>
            <a:r>
              <a:rPr lang="zh-CN" sz="2400" b="1" dirty="0">
                <a:solidFill>
                  <a:schemeClr val="tx1"/>
                </a:solidFill>
                <a:latin typeface="+mn-ea"/>
              </a:rPr>
              <a:t>账面总资金＝1 100万元  </a:t>
            </a:r>
          </a:p>
          <a:p>
            <a:pPr marL="0" indent="266700">
              <a:lnSpc>
                <a:spcPct val="130000"/>
              </a:lnSpc>
            </a:pPr>
            <a:r>
              <a:rPr lang="zh-CN" sz="2400" b="1" dirty="0">
                <a:solidFill>
                  <a:schemeClr val="tx1"/>
                </a:solidFill>
                <a:latin typeface="+mn-ea"/>
              </a:rPr>
              <a:t>长期借款比重＝100 ÷1 100＝9.09%  </a:t>
            </a:r>
          </a:p>
          <a:p>
            <a:pPr marL="0" indent="266700">
              <a:lnSpc>
                <a:spcPct val="130000"/>
              </a:lnSpc>
            </a:pPr>
            <a:r>
              <a:rPr lang="zh-CN" sz="2400" b="1" dirty="0">
                <a:solidFill>
                  <a:schemeClr val="tx1"/>
                </a:solidFill>
                <a:latin typeface="+mn-ea"/>
              </a:rPr>
              <a:t>长期债券比重＝200÷1 100＝18.18% </a:t>
            </a:r>
          </a:p>
          <a:p>
            <a:pPr marL="0" indent="266700">
              <a:lnSpc>
                <a:spcPct val="130000"/>
              </a:lnSpc>
            </a:pPr>
            <a:r>
              <a:rPr lang="zh-CN" sz="2400" b="1" dirty="0">
                <a:solidFill>
                  <a:schemeClr val="tx1"/>
                </a:solidFill>
                <a:latin typeface="+mn-ea"/>
              </a:rPr>
              <a:t>普通股比重＝500 ÷1 100＝45.45%  </a:t>
            </a:r>
          </a:p>
          <a:p>
            <a:pPr marL="0" indent="266700">
              <a:lnSpc>
                <a:spcPct val="130000"/>
              </a:lnSpc>
            </a:pPr>
            <a:r>
              <a:rPr lang="zh-CN" sz="2400" b="1" dirty="0">
                <a:solidFill>
                  <a:schemeClr val="tx1"/>
                </a:solidFill>
                <a:latin typeface="+mn-ea"/>
              </a:rPr>
              <a:t>留存收益比重＝300÷1 100＝27.27% </a:t>
            </a:r>
          </a:p>
        </p:txBody>
      </p:sp>
      <p:grpSp>
        <p:nvGrpSpPr>
          <p:cNvPr id="8" name="组合 7"/>
          <p:cNvGrpSpPr/>
          <p:nvPr/>
        </p:nvGrpSpPr>
        <p:grpSpPr>
          <a:xfrm>
            <a:off x="88149" y="49302"/>
            <a:ext cx="4279659"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grpSp>
        <p:nvGrpSpPr>
          <p:cNvPr id="11" name="组合 10"/>
          <p:cNvGrpSpPr/>
          <p:nvPr/>
        </p:nvGrpSpPr>
        <p:grpSpPr>
          <a:xfrm>
            <a:off x="224836" y="990050"/>
            <a:ext cx="2486788" cy="585975"/>
            <a:chOff x="4304043" y="1286668"/>
            <a:chExt cx="3837944" cy="2757793"/>
          </a:xfrm>
          <a:effectLst>
            <a:outerShdw blurRad="381000" dist="254000" dir="8100000" algn="tr" rotWithShape="0">
              <a:prstClr val="black">
                <a:alpha val="40000"/>
              </a:prstClr>
            </a:outerShdw>
          </a:effectLst>
        </p:grpSpPr>
        <p:sp>
          <p:nvSpPr>
            <p:cNvPr id="12" name="圆角矩形 1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3" name="圆角矩形 1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black"/>
                  </a:solidFill>
                  <a:latin typeface="+mn-ea"/>
                </a:rPr>
                <a:t>1.</a:t>
              </a:r>
              <a:r>
                <a:rPr lang="zh-CN" altLang="en-US" sz="2400" dirty="0">
                  <a:solidFill>
                    <a:prstClr val="black"/>
                  </a:solidFill>
                  <a:latin typeface="+mn-ea"/>
                </a:rPr>
                <a:t>账面价值法</a:t>
              </a:r>
            </a:p>
          </p:txBody>
        </p:sp>
      </p:grpSp>
      <p:sp>
        <p:nvSpPr>
          <p:cNvPr id="14" name="文本框 140"/>
          <p:cNvSpPr txBox="1"/>
          <p:nvPr/>
        </p:nvSpPr>
        <p:spPr>
          <a:xfrm>
            <a:off x="3055929" y="4488561"/>
            <a:ext cx="7864606" cy="153272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zh-CN" sz="2400" b="1" dirty="0">
                <a:solidFill>
                  <a:schemeClr val="tx1"/>
                </a:solidFill>
                <a:latin typeface="+mn-ea"/>
                <a:sym typeface="+mn-ea"/>
              </a:rPr>
              <a:t>（</a:t>
            </a:r>
            <a:r>
              <a:rPr lang="en-US" altLang="zh-CN" sz="2400" b="1" dirty="0">
                <a:solidFill>
                  <a:schemeClr val="tx1"/>
                </a:solidFill>
                <a:latin typeface="+mn-ea"/>
                <a:sym typeface="+mn-ea"/>
              </a:rPr>
              <a:t>3</a:t>
            </a:r>
            <a:r>
              <a:rPr lang="zh-CN" sz="2400" b="1" dirty="0">
                <a:solidFill>
                  <a:schemeClr val="tx1"/>
                </a:solidFill>
                <a:latin typeface="+mn-ea"/>
                <a:sym typeface="+mn-ea"/>
              </a:rPr>
              <a:t>）</a:t>
            </a:r>
            <a:r>
              <a:rPr lang="zh-CN" sz="2400" b="1" dirty="0">
                <a:solidFill>
                  <a:schemeClr val="tx1"/>
                </a:solidFill>
                <a:latin typeface="+mn-ea"/>
              </a:rPr>
              <a:t>计算综合资金成本：</a:t>
            </a:r>
            <a:endParaRPr lang="en-US" altLang="zh-CN" sz="2400" b="1" dirty="0">
              <a:solidFill>
                <a:schemeClr val="tx1"/>
              </a:solidFill>
              <a:latin typeface="+mn-ea"/>
            </a:endParaRPr>
          </a:p>
          <a:p>
            <a:pPr marL="0" indent="266700">
              <a:lnSpc>
                <a:spcPct val="130000"/>
              </a:lnSpc>
            </a:pPr>
            <a:r>
              <a:rPr lang="en-US" altLang="zh-CN" sz="2400" dirty="0">
                <a:solidFill>
                  <a:schemeClr val="tx1"/>
                </a:solidFill>
                <a:latin typeface="+mn-ea"/>
              </a:rPr>
              <a:t>K=9.09%*7.73%+18.18%*9.38%+45.45%*7.86%+27.27%*7.77%=8.10%</a:t>
            </a:r>
            <a:endParaRPr lang="zh-CN" altLang="en-US" sz="2400" b="1" dirty="0">
              <a:solidFill>
                <a:schemeClr val="tx1"/>
              </a:solidFill>
              <a:latin typeface="+mn-ea"/>
            </a:endParaRPr>
          </a:p>
        </p:txBody>
      </p:sp>
    </p:spTree>
    <p:extLst>
      <p:ext uri="{BB962C8B-B14F-4D97-AF65-F5344CB8AC3E}">
        <p14:creationId xmlns:p14="http://schemas.microsoft.com/office/powerpoint/2010/main" val="317615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2825579" y="3865905"/>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7" name="文本框 6"/>
          <p:cNvSpPr txBox="1"/>
          <p:nvPr/>
        </p:nvSpPr>
        <p:spPr>
          <a:xfrm>
            <a:off x="2977300" y="1052904"/>
            <a:ext cx="5080661" cy="460268"/>
          </a:xfrm>
          <a:prstGeom prst="rect">
            <a:avLst/>
          </a:prstGeom>
          <a:noFill/>
          <a:ln w="9525">
            <a:noFill/>
          </a:ln>
        </p:spPr>
        <p:txBody>
          <a:bodyPr>
            <a:spAutoFit/>
          </a:bodyPr>
          <a:lstStyle/>
          <a:p>
            <a:pPr marL="0" indent="0"/>
            <a:r>
              <a:rPr lang="en-US" sz="2400" b="1" dirty="0">
                <a:latin typeface="+mn-ea"/>
                <a:ea typeface="+mn-ea"/>
              </a:rPr>
              <a:t> </a:t>
            </a:r>
            <a:r>
              <a:rPr lang="zh-CN" sz="2400" b="1" dirty="0">
                <a:latin typeface="+mn-ea"/>
                <a:ea typeface="+mn-ea"/>
              </a:rPr>
              <a:t>（1）计算个别资金成本：</a:t>
            </a:r>
            <a:endParaRPr lang="zh-CN" altLang="en-US" sz="2400" b="1" dirty="0">
              <a:latin typeface="+mn-ea"/>
              <a:ea typeface="+mn-ea"/>
            </a:endParaRPr>
          </a:p>
        </p:txBody>
      </p:sp>
      <p:grpSp>
        <p:nvGrpSpPr>
          <p:cNvPr id="14" name="组合 13"/>
          <p:cNvGrpSpPr/>
          <p:nvPr/>
        </p:nvGrpSpPr>
        <p:grpSpPr>
          <a:xfrm>
            <a:off x="88149" y="49302"/>
            <a:ext cx="4279659" cy="613803"/>
            <a:chOff x="1271464" y="2420888"/>
            <a:chExt cx="4490718" cy="613803"/>
          </a:xfrm>
        </p:grpSpPr>
        <p:sp>
          <p:nvSpPr>
            <p:cNvPr id="15"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6" name="TextBox 15"/>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grpSp>
        <p:nvGrpSpPr>
          <p:cNvPr id="17" name="组合 16"/>
          <p:cNvGrpSpPr/>
          <p:nvPr/>
        </p:nvGrpSpPr>
        <p:grpSpPr>
          <a:xfrm>
            <a:off x="224836" y="990050"/>
            <a:ext cx="2486788" cy="585975"/>
            <a:chOff x="4304043" y="1286668"/>
            <a:chExt cx="3837944" cy="2757793"/>
          </a:xfrm>
          <a:effectLst>
            <a:outerShdw blurRad="381000" dist="254000" dir="8100000" algn="tr" rotWithShape="0">
              <a:prstClr val="black">
                <a:alpha val="40000"/>
              </a:prstClr>
            </a:outerShdw>
          </a:effectLst>
        </p:grpSpPr>
        <p:sp>
          <p:nvSpPr>
            <p:cNvPr id="18" name="圆角矩形 1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9" name="圆角矩形 1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black"/>
                  </a:solidFill>
                  <a:latin typeface="+mn-ea"/>
                </a:rPr>
                <a:t>2.</a:t>
              </a:r>
              <a:r>
                <a:rPr lang="zh-CN" altLang="en-US" sz="2400" dirty="0">
                  <a:solidFill>
                    <a:prstClr val="black"/>
                  </a:solidFill>
                  <a:latin typeface="+mn-ea"/>
                </a:rPr>
                <a:t>市场价值法</a:t>
              </a:r>
            </a:p>
          </p:txBody>
        </p:sp>
      </p:grpSp>
      <mc:AlternateContent xmlns:mc="http://schemas.openxmlformats.org/markup-compatibility/2006" xmlns:a14="http://schemas.microsoft.com/office/drawing/2010/main">
        <mc:Choice Requires="a14">
          <p:sp>
            <p:nvSpPr>
              <p:cNvPr id="21" name="文本框 1"/>
              <p:cNvSpPr txBox="1"/>
              <p:nvPr/>
            </p:nvSpPr>
            <p:spPr>
              <a:xfrm>
                <a:off x="1142803" y="2960333"/>
                <a:ext cx="4230762" cy="550985"/>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借</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𝟏𝟎</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𝟐𝟓</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𝟑</m:t>
                        </m:r>
                        <m:r>
                          <a:rPr lang="en-US" altLang="zh-CN" sz="2400" b="1" i="1" smtClean="0">
                            <a:latin typeface="Cambria Math"/>
                            <a:sym typeface="+mn-ea"/>
                          </a:rPr>
                          <m:t>%</m:t>
                        </m:r>
                      </m:den>
                    </m:f>
                    <m:r>
                      <a:rPr lang="en-US" altLang="zh-CN" sz="2400" b="1" i="0" smtClean="0">
                        <a:latin typeface="Cambria Math"/>
                        <a:sym typeface="+mn-ea"/>
                      </a:rPr>
                      <m:t>=</m:t>
                    </m:r>
                    <m:r>
                      <a:rPr lang="en-US" altLang="zh-CN" sz="2400" b="1" i="0"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𝟕𝟑</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1" name="文本框 1"/>
              <p:cNvSpPr txBox="1">
                <a:spLocks noRot="1" noChangeAspect="1" noMove="1" noResize="1" noEditPoints="1" noAdjustHandles="1" noChangeArrowheads="1" noChangeShapeType="1" noTextEdit="1"/>
              </p:cNvSpPr>
              <p:nvPr/>
            </p:nvSpPr>
            <p:spPr>
              <a:xfrm>
                <a:off x="1142803" y="2960333"/>
                <a:ext cx="4230762" cy="550985"/>
              </a:xfrm>
              <a:prstGeom prst="rect">
                <a:avLst/>
              </a:prstGeom>
              <a:blipFill rotWithShape="1">
                <a:blip r:embed="rId2"/>
                <a:stretch>
                  <a:fillRect l="-4323" t="-2222" b="-1555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2" name="文本框 1"/>
              <p:cNvSpPr txBox="1"/>
              <p:nvPr/>
            </p:nvSpPr>
            <p:spPr>
              <a:xfrm>
                <a:off x="6168008" y="2964108"/>
                <a:ext cx="5094102" cy="578685"/>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股</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𝟎</m:t>
                        </m:r>
                        <m:r>
                          <a:rPr lang="en-US" altLang="zh-CN" sz="2400" b="1" i="1" smtClean="0">
                            <a:latin typeface="Cambria Math"/>
                            <a:sym typeface="+mn-ea"/>
                          </a:rPr>
                          <m:t>.</m:t>
                        </m:r>
                        <m:r>
                          <a:rPr lang="en-US" altLang="zh-CN" sz="2400" b="1" i="1" smtClean="0">
                            <a:latin typeface="Cambria Math"/>
                            <a:sym typeface="+mn-ea"/>
                          </a:rPr>
                          <m:t>𝟏</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𝟔</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b="1" i="1" smtClean="0">
                            <a:latin typeface="Cambria Math"/>
                            <a:sym typeface="+mn-ea"/>
                          </a:rPr>
                          <m:t>𝟔</m:t>
                        </m:r>
                        <m:r>
                          <a:rPr lang="en-US" altLang="zh-CN" sz="2400" b="1" i="1" smtClean="0">
                            <a:latin typeface="Cambria Math"/>
                            <a:sym typeface="+mn-ea"/>
                          </a:rPr>
                          <m:t>∗</m:t>
                        </m:r>
                        <m:d>
                          <m:dPr>
                            <m:ctrlPr>
                              <a:rPr lang="en-US" altLang="zh-CN" sz="2400" b="1" i="1" smtClean="0">
                                <a:latin typeface="Cambria Math" panose="02040503050406030204" pitchFamily="18" charset="0"/>
                                <a:sym typeface="+mn-ea"/>
                              </a:rPr>
                            </m:ctrlPr>
                          </m:dPr>
                          <m:e>
                            <m:r>
                              <a:rPr lang="en-US" altLang="zh-CN" sz="2400" b="1" i="1" smtClean="0">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𝟏𝟎</m:t>
                            </m:r>
                            <m:r>
                              <a:rPr lang="en-US" altLang="zh-CN" sz="2400" b="1" i="1" smtClean="0">
                                <a:latin typeface="Cambria Math"/>
                                <a:sym typeface="+mn-ea"/>
                              </a:rPr>
                              <m:t>%</m:t>
                            </m:r>
                          </m:e>
                        </m:d>
                        <m:r>
                          <a:rPr lang="en-US" altLang="zh-CN" sz="2400" b="1" i="1" smtClean="0">
                            <a:latin typeface="Cambria Math"/>
                            <a:sym typeface="+mn-ea"/>
                          </a:rPr>
                          <m:t>−</m:t>
                        </m:r>
                        <m:r>
                          <a:rPr lang="en-US" altLang="zh-CN" sz="2400" b="1" i="1" smtClean="0">
                            <a:latin typeface="Cambria Math"/>
                            <a:sym typeface="+mn-ea"/>
                          </a:rPr>
                          <m:t>𝟔</m:t>
                        </m:r>
                        <m:r>
                          <a:rPr lang="en-US" altLang="zh-CN" sz="2400" b="1" i="1" smtClean="0">
                            <a:latin typeface="Cambria Math"/>
                            <a:sym typeface="+mn-ea"/>
                          </a:rPr>
                          <m:t>∗</m:t>
                        </m:r>
                        <m:r>
                          <a:rPr lang="en-US" altLang="zh-CN" sz="2400" b="1" i="1" smtClean="0">
                            <a:latin typeface="Cambria Math"/>
                            <a:sym typeface="+mn-ea"/>
                          </a:rPr>
                          <m:t>𝟓</m:t>
                        </m:r>
                        <m:r>
                          <a:rPr lang="en-US" altLang="zh-CN" sz="2400" b="1" i="1" smtClean="0">
                            <a:latin typeface="Cambria Math"/>
                            <a:sym typeface="+mn-ea"/>
                          </a:rPr>
                          <m:t>%</m:t>
                        </m:r>
                      </m:den>
                    </m:f>
                    <m:r>
                      <a:rPr lang="en-US" altLang="zh-CN" sz="2400" b="1" i="0" smtClean="0">
                        <a:latin typeface="Cambria Math"/>
                        <a:sym typeface="+mn-ea"/>
                      </a:rPr>
                      <m:t>+</m:t>
                    </m:r>
                    <m:r>
                      <a:rPr lang="en-US" altLang="zh-CN" sz="2400" b="1" i="0" smtClean="0">
                        <a:latin typeface="Cambria Math"/>
                        <a:sym typeface="+mn-ea"/>
                      </a:rPr>
                      <m:t>𝟔</m:t>
                    </m:r>
                    <m:r>
                      <a:rPr lang="en-US" altLang="zh-CN" sz="2400" b="1" i="0" smtClean="0">
                        <a:latin typeface="Cambria Math"/>
                        <a:sym typeface="+mn-ea"/>
                      </a:rPr>
                      <m:t>%=</m:t>
                    </m:r>
                    <m:r>
                      <a:rPr lang="en-US" altLang="zh-CN" sz="2400" b="1" i="0"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𝟔𝟖</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2" name="文本框 1"/>
              <p:cNvSpPr txBox="1">
                <a:spLocks noRot="1" noChangeAspect="1" noMove="1" noResize="1" noEditPoints="1" noAdjustHandles="1" noChangeArrowheads="1" noChangeShapeType="1" noTextEdit="1"/>
              </p:cNvSpPr>
              <p:nvPr/>
            </p:nvSpPr>
            <p:spPr>
              <a:xfrm>
                <a:off x="6168008" y="2964108"/>
                <a:ext cx="5094102" cy="578685"/>
              </a:xfrm>
              <a:prstGeom prst="rect">
                <a:avLst/>
              </a:prstGeom>
              <a:blipFill rotWithShape="1">
                <a:blip r:embed="rId3"/>
                <a:stretch>
                  <a:fillRect l="-3713" t="-1053" b="-105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3" name="文本框 1"/>
              <p:cNvSpPr txBox="1"/>
              <p:nvPr/>
            </p:nvSpPr>
            <p:spPr>
              <a:xfrm>
                <a:off x="1142803" y="4274660"/>
                <a:ext cx="4601691" cy="578685"/>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aseline="-25000" dirty="0">
                    <a:latin typeface="+mn-ea"/>
                    <a:ea typeface="+mn-ea"/>
                    <a:sym typeface="+mn-ea"/>
                  </a:rPr>
                  <a:t>债</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𝟐𝟎𝟎</m:t>
                        </m:r>
                        <m:r>
                          <a:rPr lang="en-US" altLang="zh-CN" sz="2400" b="1" i="1" smtClean="0">
                            <a:latin typeface="Cambria Math"/>
                            <a:sym typeface="+mn-ea"/>
                          </a:rPr>
                          <m:t>∗</m:t>
                        </m:r>
                        <m:r>
                          <a:rPr lang="en-US" altLang="zh-CN" sz="2400" b="1" i="1" smtClean="0">
                            <a:latin typeface="Cambria Math"/>
                            <a:sym typeface="+mn-ea"/>
                          </a:rPr>
                          <m:t>𝟏𝟐</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𝟐𝟓</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b="1" i="1" smtClean="0">
                            <a:latin typeface="Cambria Math"/>
                            <a:sym typeface="+mn-ea"/>
                          </a:rPr>
                          <m:t>𝟐𝟎𝟎</m:t>
                        </m:r>
                        <m:r>
                          <a:rPr lang="en-US" altLang="zh-CN" sz="2400" b="1" i="1" smtClean="0">
                            <a:latin typeface="Cambria Math"/>
                            <a:sym typeface="+mn-ea"/>
                          </a:rPr>
                          <m:t>∗</m:t>
                        </m:r>
                        <m:d>
                          <m:dPr>
                            <m:ctrlPr>
                              <a:rPr lang="en-US" altLang="zh-CN" sz="2400" b="1" i="1" smtClean="0">
                                <a:latin typeface="Cambria Math" panose="02040503050406030204" pitchFamily="18" charset="0"/>
                                <a:sym typeface="+mn-ea"/>
                              </a:rPr>
                            </m:ctrlPr>
                          </m:dPr>
                          <m:e>
                            <m:r>
                              <a:rPr lang="en-US" altLang="zh-CN" sz="2400" b="1" i="1" smtClean="0">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𝟔</m:t>
                            </m:r>
                            <m:r>
                              <a:rPr lang="en-US" altLang="zh-CN" sz="2400" b="1" i="1" smtClean="0">
                                <a:latin typeface="Cambria Math"/>
                                <a:sym typeface="+mn-ea"/>
                              </a:rPr>
                              <m:t>%</m:t>
                            </m:r>
                          </m:e>
                        </m:d>
                        <m:r>
                          <a:rPr lang="en-US" altLang="zh-CN" sz="2400" b="1" i="1" smtClean="0">
                            <a:latin typeface="Cambria Math"/>
                            <a:sym typeface="+mn-ea"/>
                          </a:rPr>
                          <m:t>−</m:t>
                        </m:r>
                        <m:r>
                          <a:rPr lang="en-US" altLang="zh-CN" sz="2400" b="1" i="1" smtClean="0">
                            <a:latin typeface="Cambria Math"/>
                            <a:sym typeface="+mn-ea"/>
                          </a:rPr>
                          <m:t>𝟐𝟎𝟎</m:t>
                        </m:r>
                        <m:r>
                          <a:rPr lang="en-US" altLang="zh-CN" sz="2400" b="1" i="1" smtClean="0">
                            <a:latin typeface="Cambria Math"/>
                            <a:sym typeface="+mn-ea"/>
                          </a:rPr>
                          <m:t>∗</m:t>
                        </m:r>
                        <m:r>
                          <a:rPr lang="en-US" altLang="zh-CN" sz="2400" b="1" i="1" smtClean="0">
                            <a:latin typeface="Cambria Math"/>
                            <a:sym typeface="+mn-ea"/>
                          </a:rPr>
                          <m:t>𝟒</m:t>
                        </m:r>
                        <m:r>
                          <a:rPr lang="en-US" altLang="zh-CN" sz="2400" b="1" i="1" smtClean="0">
                            <a:latin typeface="Cambria Math"/>
                            <a:sym typeface="+mn-ea"/>
                          </a:rPr>
                          <m:t>%</m:t>
                        </m:r>
                      </m:den>
                    </m:f>
                    <m:r>
                      <a:rPr lang="en-US" altLang="zh-CN" sz="2400" b="1" i="0" smtClean="0">
                        <a:latin typeface="Cambria Math"/>
                        <a:sym typeface="+mn-ea"/>
                      </a:rPr>
                      <m:t>=</m:t>
                    </m:r>
                    <m:r>
                      <a:rPr lang="en-US" altLang="zh-CN" sz="2400" b="1" i="1" smtClean="0">
                        <a:latin typeface="Cambria Math"/>
                        <a:sym typeface="+mn-ea"/>
                      </a:rPr>
                      <m:t>𝟖</m:t>
                    </m:r>
                    <m:r>
                      <a:rPr lang="en-US" altLang="zh-CN" sz="2400" b="1" i="1" smtClean="0">
                        <a:latin typeface="Cambria Math"/>
                        <a:sym typeface="+mn-ea"/>
                      </a:rPr>
                      <m:t>.</m:t>
                    </m:r>
                    <m:r>
                      <a:rPr lang="en-US" altLang="zh-CN" sz="2400" b="1" i="1" smtClean="0">
                        <a:latin typeface="Cambria Math"/>
                        <a:sym typeface="+mn-ea"/>
                      </a:rPr>
                      <m:t>𝟖𝟐</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3" name="文本框 1"/>
              <p:cNvSpPr txBox="1">
                <a:spLocks noRot="1" noChangeAspect="1" noMove="1" noResize="1" noEditPoints="1" noAdjustHandles="1" noChangeArrowheads="1" noChangeShapeType="1" noTextEdit="1"/>
              </p:cNvSpPr>
              <p:nvPr/>
            </p:nvSpPr>
            <p:spPr>
              <a:xfrm>
                <a:off x="1142803" y="4274660"/>
                <a:ext cx="4601691" cy="578685"/>
              </a:xfrm>
              <a:prstGeom prst="rect">
                <a:avLst/>
              </a:prstGeom>
              <a:blipFill rotWithShape="1">
                <a:blip r:embed="rId4"/>
                <a:stretch>
                  <a:fillRect l="-3974" t="-1053" b="-105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4" name="文本框 1"/>
              <p:cNvSpPr txBox="1"/>
              <p:nvPr/>
            </p:nvSpPr>
            <p:spPr>
              <a:xfrm>
                <a:off x="6168008" y="4276142"/>
                <a:ext cx="4230762" cy="588366"/>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留</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𝟎</m:t>
                        </m:r>
                        <m:r>
                          <a:rPr lang="en-US" altLang="zh-CN" sz="2400" b="1" i="1" smtClean="0">
                            <a:latin typeface="Cambria Math"/>
                            <a:sym typeface="+mn-ea"/>
                          </a:rPr>
                          <m:t>.</m:t>
                        </m:r>
                        <m:r>
                          <a:rPr lang="en-US" altLang="zh-CN" sz="2400" b="1" i="1" smtClean="0">
                            <a:latin typeface="Cambria Math"/>
                            <a:sym typeface="+mn-ea"/>
                          </a:rPr>
                          <m:t>𝟏</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𝟔</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b="1" i="1" smtClean="0">
                            <a:latin typeface="Cambria Math"/>
                            <a:sym typeface="+mn-ea"/>
                          </a:rPr>
                          <m:t>𝟔</m:t>
                        </m:r>
                        <m:r>
                          <a:rPr lang="en-US" altLang="zh-CN" sz="2400" b="1" i="1" smtClean="0">
                            <a:latin typeface="Cambria Math"/>
                            <a:sym typeface="+mn-ea"/>
                          </a:rPr>
                          <m:t>∗(</m:t>
                        </m:r>
                        <m:r>
                          <a:rPr lang="en-US" altLang="zh-CN" sz="2400" b="1" i="1" smtClean="0">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𝟏𝟎</m:t>
                        </m:r>
                        <m:r>
                          <a:rPr lang="en-US" altLang="zh-CN" sz="2400" b="1" i="1" smtClean="0">
                            <a:latin typeface="Cambria Math"/>
                            <a:sym typeface="+mn-ea"/>
                          </a:rPr>
                          <m:t>%)</m:t>
                        </m:r>
                      </m:den>
                    </m:f>
                    <m:r>
                      <a:rPr lang="en-US" altLang="zh-CN" sz="2400" b="1" i="0" smtClean="0">
                        <a:latin typeface="Cambria Math"/>
                        <a:sym typeface="+mn-ea"/>
                      </a:rPr>
                      <m:t>+</m:t>
                    </m:r>
                    <m:r>
                      <a:rPr lang="en-US" altLang="zh-CN" sz="2400" b="1" i="0" smtClean="0">
                        <a:latin typeface="Cambria Math"/>
                        <a:sym typeface="+mn-ea"/>
                      </a:rPr>
                      <m:t>𝟔</m:t>
                    </m:r>
                    <m:r>
                      <a:rPr lang="en-US" altLang="zh-CN" sz="2400" b="1" i="0" smtClean="0">
                        <a:latin typeface="Cambria Math"/>
                        <a:sym typeface="+mn-ea"/>
                      </a:rPr>
                      <m:t>%=</m:t>
                    </m:r>
                    <m:r>
                      <a:rPr lang="en-US" altLang="zh-CN" sz="2400" b="1" i="0"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𝟔𝟏</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4" name="文本框 1"/>
              <p:cNvSpPr txBox="1">
                <a:spLocks noRot="1" noChangeAspect="1" noMove="1" noResize="1" noEditPoints="1" noAdjustHandles="1" noChangeArrowheads="1" noChangeShapeType="1" noTextEdit="1"/>
              </p:cNvSpPr>
              <p:nvPr/>
            </p:nvSpPr>
            <p:spPr>
              <a:xfrm>
                <a:off x="6168008" y="4276142"/>
                <a:ext cx="4230762" cy="588366"/>
              </a:xfrm>
              <a:prstGeom prst="rect">
                <a:avLst/>
              </a:prstGeom>
              <a:blipFill rotWithShape="1">
                <a:blip r:embed="rId5"/>
                <a:stretch>
                  <a:fillRect l="-4467" t="-1031" b="-824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347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37" name="文本框 136"/>
          <p:cNvSpPr txBox="1"/>
          <p:nvPr/>
        </p:nvSpPr>
        <p:spPr>
          <a:xfrm>
            <a:off x="3555510" y="2402601"/>
            <a:ext cx="5080661" cy="275526"/>
          </a:xfrm>
          <a:prstGeom prst="rect">
            <a:avLst/>
          </a:prstGeom>
          <a:noFill/>
          <a:ln w="9525">
            <a:noFill/>
          </a:ln>
        </p:spPr>
        <p:txBody>
          <a:bodyPr>
            <a:spAutoFit/>
          </a:bodyPr>
          <a:lstStyle/>
          <a:p>
            <a:pPr marL="0" indent="266700"/>
            <a:r>
              <a:rPr lang="en-US" sz="1200" b="1" u="none">
                <a:latin typeface="+mn-ea"/>
                <a:ea typeface="+mn-ea"/>
                <a:cs typeface="华文隶书" charset="0"/>
              </a:rPr>
              <a:t> </a:t>
            </a:r>
            <a:endParaRPr lang="zh-CN" altLang="en-US">
              <a:latin typeface="+mn-ea"/>
              <a:ea typeface="+mn-ea"/>
            </a:endParaRPr>
          </a:p>
        </p:txBody>
      </p:sp>
      <p:sp>
        <p:nvSpPr>
          <p:cNvPr id="141" name="文本框 140"/>
          <p:cNvSpPr txBox="1"/>
          <p:nvPr/>
        </p:nvSpPr>
        <p:spPr>
          <a:xfrm>
            <a:off x="2706723" y="1083694"/>
            <a:ext cx="7699107" cy="3453253"/>
          </a:xfrm>
          <a:prstGeom prst="rect">
            <a:avLst/>
          </a:prstGeom>
          <a:noFill/>
          <a:ln w="9525">
            <a:noFill/>
          </a:ln>
        </p:spPr>
        <p:txBody>
          <a:bodyPr wrap="square">
            <a:spAutoFit/>
          </a:bodyPr>
          <a:lstStyle/>
          <a:p>
            <a:pPr marL="0" indent="266700">
              <a:lnSpc>
                <a:spcPct val="130000"/>
              </a:lnSpc>
            </a:pPr>
            <a:r>
              <a:rPr lang="zh-CN" sz="2400" b="1" dirty="0">
                <a:latin typeface="+mn-ea"/>
                <a:ea typeface="+mn-ea"/>
                <a:sym typeface="+mn-ea"/>
              </a:rPr>
              <a:t>（2）计算个别资金成本：</a:t>
            </a:r>
            <a:endParaRPr lang="zh-CN" sz="2400" b="1" dirty="0">
              <a:latin typeface="+mn-ea"/>
              <a:ea typeface="+mn-ea"/>
            </a:endParaRPr>
          </a:p>
          <a:p>
            <a:pPr marL="0" indent="266700">
              <a:lnSpc>
                <a:spcPct val="130000"/>
              </a:lnSpc>
            </a:pPr>
            <a:r>
              <a:rPr lang="zh-CN" sz="2400" b="1" dirty="0">
                <a:latin typeface="+mn-ea"/>
                <a:ea typeface="+mn-ea"/>
                <a:sym typeface="+mn-ea"/>
              </a:rPr>
              <a:t>账面总资金＝100＋200×(1＋6%)＋500×(1＋10%)＋300＝1 162万元</a:t>
            </a:r>
          </a:p>
          <a:p>
            <a:pPr marL="0" indent="266700">
              <a:lnSpc>
                <a:spcPct val="130000"/>
              </a:lnSpc>
            </a:pPr>
            <a:r>
              <a:rPr lang="zh-CN" sz="2400" b="1" dirty="0">
                <a:latin typeface="+mn-ea"/>
                <a:ea typeface="+mn-ea"/>
                <a:sym typeface="+mn-ea"/>
              </a:rPr>
              <a:t>长期借款比重＝100÷1 162＝8.61%</a:t>
            </a:r>
          </a:p>
          <a:p>
            <a:pPr marL="0" indent="266700">
              <a:lnSpc>
                <a:spcPct val="130000"/>
              </a:lnSpc>
            </a:pPr>
            <a:r>
              <a:rPr lang="zh-CN" sz="2400" b="1" dirty="0">
                <a:latin typeface="+mn-ea"/>
                <a:ea typeface="+mn-ea"/>
                <a:sym typeface="+mn-ea"/>
              </a:rPr>
              <a:t>长期债券比重＝212÷1 162＝18.24%</a:t>
            </a:r>
          </a:p>
          <a:p>
            <a:pPr marL="0" indent="266700">
              <a:lnSpc>
                <a:spcPct val="130000"/>
              </a:lnSpc>
            </a:pPr>
            <a:r>
              <a:rPr lang="zh-CN" sz="2400" b="1" dirty="0">
                <a:latin typeface="+mn-ea"/>
                <a:ea typeface="+mn-ea"/>
                <a:sym typeface="+mn-ea"/>
              </a:rPr>
              <a:t>普通股比重＝550÷1 162＝47.33%</a:t>
            </a:r>
          </a:p>
          <a:p>
            <a:pPr marL="0" indent="266700">
              <a:lnSpc>
                <a:spcPct val="130000"/>
              </a:lnSpc>
            </a:pPr>
            <a:r>
              <a:rPr lang="zh-CN" sz="2400" b="1" dirty="0">
                <a:latin typeface="+mn-ea"/>
                <a:ea typeface="+mn-ea"/>
                <a:sym typeface="+mn-ea"/>
              </a:rPr>
              <a:t>留存收益比重＝300÷1 162＝25.82%</a:t>
            </a:r>
          </a:p>
        </p:txBody>
      </p:sp>
      <p:grpSp>
        <p:nvGrpSpPr>
          <p:cNvPr id="8" name="组合 7"/>
          <p:cNvGrpSpPr/>
          <p:nvPr/>
        </p:nvGrpSpPr>
        <p:grpSpPr>
          <a:xfrm>
            <a:off x="88149" y="49302"/>
            <a:ext cx="4279659"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grpSp>
        <p:nvGrpSpPr>
          <p:cNvPr id="11" name="组合 10"/>
          <p:cNvGrpSpPr/>
          <p:nvPr/>
        </p:nvGrpSpPr>
        <p:grpSpPr>
          <a:xfrm>
            <a:off x="224836" y="990050"/>
            <a:ext cx="2486788" cy="585975"/>
            <a:chOff x="4304043" y="1286668"/>
            <a:chExt cx="3837944" cy="2757793"/>
          </a:xfrm>
          <a:effectLst>
            <a:outerShdw blurRad="381000" dist="254000" dir="8100000" algn="tr" rotWithShape="0">
              <a:prstClr val="black">
                <a:alpha val="40000"/>
              </a:prstClr>
            </a:outerShdw>
          </a:effectLst>
        </p:grpSpPr>
        <p:sp>
          <p:nvSpPr>
            <p:cNvPr id="12" name="圆角矩形 1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3" name="圆角矩形 1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black"/>
                  </a:solidFill>
                  <a:latin typeface="+mn-ea"/>
                </a:rPr>
                <a:t>2.</a:t>
              </a:r>
              <a:r>
                <a:rPr lang="zh-CN" altLang="en-US" sz="2400" dirty="0">
                  <a:solidFill>
                    <a:prstClr val="black"/>
                  </a:solidFill>
                  <a:latin typeface="+mn-ea"/>
                </a:rPr>
                <a:t>市场价值法</a:t>
              </a:r>
            </a:p>
          </p:txBody>
        </p:sp>
      </p:grpSp>
      <p:sp>
        <p:nvSpPr>
          <p:cNvPr id="14" name="文本框 140"/>
          <p:cNvSpPr txBox="1"/>
          <p:nvPr/>
        </p:nvSpPr>
        <p:spPr>
          <a:xfrm>
            <a:off x="2573357" y="4565878"/>
            <a:ext cx="7832473" cy="1532727"/>
          </a:xfrm>
          <a:prstGeom prst="rect">
            <a:avLst/>
          </a:prstGeom>
          <a:noFill/>
          <a:ln w="9525">
            <a:noFill/>
          </a:ln>
        </p:spPr>
        <p:txBody>
          <a:bodyPr wrap="square">
            <a:spAutoFit/>
          </a:bodyPr>
          <a:lstStyle/>
          <a:p>
            <a:pPr marL="0" indent="266700">
              <a:lnSpc>
                <a:spcPct val="130000"/>
              </a:lnSpc>
            </a:pPr>
            <a:r>
              <a:rPr lang="zh-CN" altLang="en-US" sz="2400" b="1" dirty="0">
                <a:latin typeface="+mn-ea"/>
                <a:ea typeface="+mn-ea"/>
                <a:sym typeface="+mn-ea"/>
              </a:rPr>
              <a:t>（</a:t>
            </a:r>
            <a:r>
              <a:rPr lang="en-US" altLang="zh-CN" sz="2400" b="1" dirty="0">
                <a:latin typeface="+mn-ea"/>
                <a:ea typeface="+mn-ea"/>
                <a:sym typeface="+mn-ea"/>
              </a:rPr>
              <a:t>3</a:t>
            </a:r>
            <a:r>
              <a:rPr lang="zh-CN" altLang="en-US" sz="2400" b="1" dirty="0">
                <a:latin typeface="+mn-ea"/>
                <a:ea typeface="+mn-ea"/>
                <a:sym typeface="+mn-ea"/>
              </a:rPr>
              <a:t>）</a:t>
            </a:r>
            <a:r>
              <a:rPr lang="zh-CN" sz="2400" b="1" dirty="0">
                <a:latin typeface="+mn-ea"/>
                <a:ea typeface="+mn-ea"/>
                <a:sym typeface="+mn-ea"/>
              </a:rPr>
              <a:t>计算综合资金成本：</a:t>
            </a:r>
            <a:endParaRPr lang="en-US" altLang="zh-CN" sz="2400" b="1" dirty="0">
              <a:latin typeface="+mn-ea"/>
              <a:ea typeface="+mn-ea"/>
              <a:sym typeface="+mn-ea"/>
            </a:endParaRPr>
          </a:p>
          <a:p>
            <a:pPr indent="266700">
              <a:lnSpc>
                <a:spcPct val="130000"/>
              </a:lnSpc>
            </a:pPr>
            <a:r>
              <a:rPr lang="en-US" altLang="zh-CN" sz="2400" dirty="0">
                <a:latin typeface="+mn-ea"/>
              </a:rPr>
              <a:t>K=8.61%*7.73%+18.24%*8.82%+47.33%*7.68%+25.82%*7.61%=7.87%</a:t>
            </a:r>
            <a:endParaRPr lang="zh-CN" altLang="en-US" sz="2400" dirty="0">
              <a:latin typeface="+mn-ea"/>
            </a:endParaRPr>
          </a:p>
        </p:txBody>
      </p:sp>
    </p:spTree>
    <p:extLst>
      <p:ext uri="{BB962C8B-B14F-4D97-AF65-F5344CB8AC3E}">
        <p14:creationId xmlns:p14="http://schemas.microsoft.com/office/powerpoint/2010/main" val="1494176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72918" y="4933188"/>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38" name="文本框 137"/>
          <p:cNvSpPr txBox="1"/>
          <p:nvPr/>
        </p:nvSpPr>
        <p:spPr>
          <a:xfrm>
            <a:off x="3555510" y="1812187"/>
            <a:ext cx="5080661" cy="413924"/>
          </a:xfrm>
          <a:prstGeom prst="rect">
            <a:avLst/>
          </a:prstGeom>
          <a:noFill/>
          <a:ln w="9525">
            <a:noFill/>
          </a:ln>
        </p:spPr>
        <p:txBody>
          <a:bodyPr>
            <a:spAutoFit/>
          </a:bodyPr>
          <a:lstStyle/>
          <a:p>
            <a:pPr marL="0" indent="125730"/>
            <a:endParaRPr lang="en-US" sz="1050" b="0">
              <a:latin typeface="+mn-ea"/>
              <a:ea typeface="+mn-ea"/>
            </a:endParaRPr>
          </a:p>
          <a:p>
            <a:pPr marL="0" indent="125730"/>
            <a:r>
              <a:rPr lang="en-US" sz="1050" b="0">
                <a:latin typeface="+mn-ea"/>
                <a:ea typeface="+mn-ea"/>
              </a:rPr>
              <a:t>  </a:t>
            </a:r>
            <a:endParaRPr lang="zh-CN" altLang="en-US">
              <a:latin typeface="+mn-ea"/>
              <a:ea typeface="+mn-ea"/>
            </a:endParaRPr>
          </a:p>
        </p:txBody>
      </p:sp>
      <p:sp>
        <p:nvSpPr>
          <p:cNvPr id="139" name="文本框 138"/>
          <p:cNvSpPr txBox="1"/>
          <p:nvPr/>
        </p:nvSpPr>
        <p:spPr>
          <a:xfrm>
            <a:off x="3556145" y="2572741"/>
            <a:ext cx="5080661" cy="413924"/>
          </a:xfrm>
          <a:prstGeom prst="rect">
            <a:avLst/>
          </a:prstGeom>
          <a:noFill/>
          <a:ln w="9525">
            <a:noFill/>
          </a:ln>
        </p:spPr>
        <p:txBody>
          <a:bodyPr>
            <a:spAutoFit/>
          </a:bodyPr>
          <a:lstStyle/>
          <a:p>
            <a:pPr marL="0" indent="125730"/>
            <a:endParaRPr lang="en-US" sz="1050" b="0">
              <a:latin typeface="+mn-ea"/>
              <a:ea typeface="+mn-ea"/>
            </a:endParaRPr>
          </a:p>
          <a:p>
            <a:pPr marL="0" indent="125730"/>
            <a:r>
              <a:rPr lang="en-US" sz="1050" b="0">
                <a:latin typeface="+mn-ea"/>
                <a:ea typeface="+mn-ea"/>
              </a:rPr>
              <a:t>  </a:t>
            </a:r>
            <a:endParaRPr lang="zh-CN" altLang="en-US">
              <a:latin typeface="+mn-ea"/>
              <a:ea typeface="+mn-ea"/>
            </a:endParaRPr>
          </a:p>
        </p:txBody>
      </p:sp>
      <p:sp>
        <p:nvSpPr>
          <p:cNvPr id="7" name="文本框 6"/>
          <p:cNvSpPr txBox="1"/>
          <p:nvPr/>
        </p:nvSpPr>
        <p:spPr>
          <a:xfrm>
            <a:off x="2855640" y="1052904"/>
            <a:ext cx="5080661" cy="460268"/>
          </a:xfrm>
          <a:prstGeom prst="rect">
            <a:avLst/>
          </a:prstGeom>
          <a:noFill/>
          <a:ln w="9525">
            <a:noFill/>
          </a:ln>
        </p:spPr>
        <p:txBody>
          <a:bodyPr>
            <a:spAutoFit/>
          </a:bodyPr>
          <a:lstStyle/>
          <a:p>
            <a:pPr marL="0" indent="0"/>
            <a:r>
              <a:rPr lang="en-US" sz="2400" b="1" dirty="0">
                <a:latin typeface="+mn-ea"/>
                <a:ea typeface="+mn-ea"/>
              </a:rPr>
              <a:t> </a:t>
            </a:r>
            <a:r>
              <a:rPr lang="zh-CN" sz="2400" b="1" dirty="0">
                <a:latin typeface="+mn-ea"/>
                <a:ea typeface="+mn-ea"/>
              </a:rPr>
              <a:t>（1）计算个别资金成本：</a:t>
            </a:r>
            <a:endParaRPr lang="zh-CN" altLang="en-US" sz="2400" b="1" dirty="0">
              <a:latin typeface="+mn-ea"/>
              <a:ea typeface="+mn-ea"/>
            </a:endParaRPr>
          </a:p>
        </p:txBody>
      </p:sp>
      <p:grpSp>
        <p:nvGrpSpPr>
          <p:cNvPr id="15" name="组合 14"/>
          <p:cNvGrpSpPr/>
          <p:nvPr/>
        </p:nvGrpSpPr>
        <p:grpSpPr>
          <a:xfrm>
            <a:off x="88149" y="49302"/>
            <a:ext cx="4279659" cy="613803"/>
            <a:chOff x="1271464" y="2420888"/>
            <a:chExt cx="4490718" cy="613803"/>
          </a:xfrm>
        </p:grpSpPr>
        <p:sp>
          <p:nvSpPr>
            <p:cNvPr id="1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7" name="TextBox 16"/>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grpSp>
        <p:nvGrpSpPr>
          <p:cNvPr id="18" name="组合 17"/>
          <p:cNvGrpSpPr/>
          <p:nvPr/>
        </p:nvGrpSpPr>
        <p:grpSpPr>
          <a:xfrm>
            <a:off x="224836" y="990050"/>
            <a:ext cx="2486788" cy="585975"/>
            <a:chOff x="4304043" y="1286668"/>
            <a:chExt cx="3837944" cy="2757793"/>
          </a:xfrm>
          <a:effectLst>
            <a:outerShdw blurRad="381000" dist="254000" dir="8100000" algn="tr" rotWithShape="0">
              <a:prstClr val="black">
                <a:alpha val="40000"/>
              </a:prstClr>
            </a:outerShdw>
          </a:effectLst>
        </p:grpSpPr>
        <p:sp>
          <p:nvSpPr>
            <p:cNvPr id="19" name="圆角矩形 1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20" name="圆角矩形 1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black"/>
                  </a:solidFill>
                  <a:latin typeface="+mn-ea"/>
                </a:rPr>
                <a:t>3.</a:t>
              </a:r>
              <a:r>
                <a:rPr lang="zh-CN" altLang="en-US" sz="2400" dirty="0">
                  <a:solidFill>
                    <a:prstClr val="black"/>
                  </a:solidFill>
                  <a:latin typeface="+mn-ea"/>
                </a:rPr>
                <a:t>目标价值法</a:t>
              </a:r>
            </a:p>
          </p:txBody>
        </p:sp>
      </p:grpSp>
      <p:sp>
        <p:nvSpPr>
          <p:cNvPr id="21" name="出自【趣你的PPT】(微信:qunideppt)：最优质的PPT资源库"/>
          <p:cNvSpPr>
            <a:spLocks noChangeAspect="1" noEditPoints="1"/>
          </p:cNvSpPr>
          <p:nvPr/>
        </p:nvSpPr>
        <p:spPr bwMode="auto">
          <a:xfrm>
            <a:off x="2833761" y="3587134"/>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mc:AlternateContent xmlns:mc="http://schemas.openxmlformats.org/markup-compatibility/2006" xmlns:a14="http://schemas.microsoft.com/office/drawing/2010/main">
        <mc:Choice Requires="a14">
          <p:sp>
            <p:nvSpPr>
              <p:cNvPr id="22" name="文本框 1"/>
              <p:cNvSpPr txBox="1"/>
              <p:nvPr/>
            </p:nvSpPr>
            <p:spPr>
              <a:xfrm>
                <a:off x="1150985" y="2681562"/>
                <a:ext cx="4230762" cy="550985"/>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借</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𝟏𝟎</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𝟐𝟓</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𝟑</m:t>
                        </m:r>
                        <m:r>
                          <a:rPr lang="en-US" altLang="zh-CN" sz="2400" b="1" i="1" smtClean="0">
                            <a:latin typeface="Cambria Math"/>
                            <a:sym typeface="+mn-ea"/>
                          </a:rPr>
                          <m:t>%</m:t>
                        </m:r>
                      </m:den>
                    </m:f>
                    <m:r>
                      <a:rPr lang="en-US" altLang="zh-CN" sz="2400" b="1" i="0" smtClean="0">
                        <a:latin typeface="Cambria Math"/>
                        <a:sym typeface="+mn-ea"/>
                      </a:rPr>
                      <m:t>=</m:t>
                    </m:r>
                    <m:r>
                      <a:rPr lang="en-US" altLang="zh-CN" sz="2400" b="1" i="0"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𝟕𝟑</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2" name="文本框 1"/>
              <p:cNvSpPr txBox="1">
                <a:spLocks noRot="1" noChangeAspect="1" noMove="1" noResize="1" noEditPoints="1" noAdjustHandles="1" noChangeArrowheads="1" noChangeShapeType="1" noTextEdit="1"/>
              </p:cNvSpPr>
              <p:nvPr/>
            </p:nvSpPr>
            <p:spPr>
              <a:xfrm>
                <a:off x="1150985" y="2681562"/>
                <a:ext cx="4230762" cy="550985"/>
              </a:xfrm>
              <a:prstGeom prst="rect">
                <a:avLst/>
              </a:prstGeom>
              <a:blipFill rotWithShape="1">
                <a:blip r:embed="rId2"/>
                <a:stretch>
                  <a:fillRect l="-4467" t="-2222" b="-1555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3" name="文本框 1"/>
              <p:cNvSpPr txBox="1"/>
              <p:nvPr/>
            </p:nvSpPr>
            <p:spPr>
              <a:xfrm>
                <a:off x="5855814" y="2685337"/>
                <a:ext cx="5094102" cy="578685"/>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股</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𝟎</m:t>
                        </m:r>
                        <m:r>
                          <a:rPr lang="en-US" altLang="zh-CN" sz="2400" b="1" i="1" smtClean="0">
                            <a:latin typeface="Cambria Math"/>
                            <a:sym typeface="+mn-ea"/>
                          </a:rPr>
                          <m:t>.</m:t>
                        </m:r>
                        <m:r>
                          <a:rPr lang="en-US" altLang="zh-CN" sz="2400" b="1" i="1" smtClean="0">
                            <a:latin typeface="Cambria Math"/>
                            <a:sym typeface="+mn-ea"/>
                          </a:rPr>
                          <m:t>𝟏</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𝟔</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b="1" i="1" smtClean="0">
                            <a:latin typeface="Cambria Math"/>
                            <a:sym typeface="+mn-ea"/>
                          </a:rPr>
                          <m:t>𝟔</m:t>
                        </m:r>
                        <m:r>
                          <a:rPr lang="en-US" altLang="zh-CN" sz="2400" b="1" i="1" smtClean="0">
                            <a:latin typeface="Cambria Math"/>
                            <a:sym typeface="+mn-ea"/>
                          </a:rPr>
                          <m:t>∗</m:t>
                        </m:r>
                        <m:d>
                          <m:dPr>
                            <m:ctrlPr>
                              <a:rPr lang="en-US" altLang="zh-CN" sz="2400" b="1" i="1" smtClean="0">
                                <a:latin typeface="Cambria Math" panose="02040503050406030204" pitchFamily="18" charset="0"/>
                                <a:sym typeface="+mn-ea"/>
                              </a:rPr>
                            </m:ctrlPr>
                          </m:dPr>
                          <m:e>
                            <m:r>
                              <a:rPr lang="en-US" altLang="zh-CN" sz="2400" b="1" i="1" smtClean="0">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𝟓</m:t>
                            </m:r>
                            <m:r>
                              <a:rPr lang="en-US" altLang="zh-CN" sz="2400" b="1" i="1" smtClean="0">
                                <a:latin typeface="Cambria Math"/>
                                <a:sym typeface="+mn-ea"/>
                              </a:rPr>
                              <m:t>%</m:t>
                            </m:r>
                          </m:e>
                        </m:d>
                      </m:den>
                    </m:f>
                    <m:r>
                      <a:rPr lang="en-US" altLang="zh-CN" sz="2400" b="1" i="0" smtClean="0">
                        <a:latin typeface="Cambria Math"/>
                        <a:sym typeface="+mn-ea"/>
                      </a:rPr>
                      <m:t>+</m:t>
                    </m:r>
                    <m:r>
                      <a:rPr lang="en-US" altLang="zh-CN" sz="2400" b="1" i="0" smtClean="0">
                        <a:latin typeface="Cambria Math"/>
                        <a:sym typeface="+mn-ea"/>
                      </a:rPr>
                      <m:t>𝟔</m:t>
                    </m:r>
                    <m:r>
                      <a:rPr lang="en-US" altLang="zh-CN" sz="2400" b="1" i="0" smtClean="0">
                        <a:latin typeface="Cambria Math"/>
                        <a:sym typeface="+mn-ea"/>
                      </a:rPr>
                      <m:t>%=</m:t>
                    </m:r>
                    <m:r>
                      <a:rPr lang="en-US" altLang="zh-CN" sz="2400" b="1" i="0"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𝟖𝟔</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3" name="文本框 1"/>
              <p:cNvSpPr txBox="1">
                <a:spLocks noRot="1" noChangeAspect="1" noMove="1" noResize="1" noEditPoints="1" noAdjustHandles="1" noChangeArrowheads="1" noChangeShapeType="1" noTextEdit="1"/>
              </p:cNvSpPr>
              <p:nvPr/>
            </p:nvSpPr>
            <p:spPr>
              <a:xfrm>
                <a:off x="5855814" y="2685337"/>
                <a:ext cx="5094102" cy="578685"/>
              </a:xfrm>
              <a:prstGeom prst="rect">
                <a:avLst/>
              </a:prstGeom>
              <a:blipFill rotWithShape="1">
                <a:blip r:embed="rId3"/>
                <a:stretch>
                  <a:fillRect l="-3713" t="-2128" b="-1063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4" name="文本框 1"/>
              <p:cNvSpPr txBox="1"/>
              <p:nvPr/>
            </p:nvSpPr>
            <p:spPr>
              <a:xfrm>
                <a:off x="1150985" y="3995889"/>
                <a:ext cx="4601691" cy="550985"/>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aseline="-25000" dirty="0">
                    <a:latin typeface="+mn-ea"/>
                    <a:ea typeface="+mn-ea"/>
                    <a:sym typeface="+mn-ea"/>
                  </a:rPr>
                  <a:t>债</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𝟏𝟐</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𝟐𝟓</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b="1" i="1" smtClean="0">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𝟒</m:t>
                        </m:r>
                        <m:r>
                          <a:rPr lang="en-US" altLang="zh-CN" sz="2400" b="1" i="1" smtClean="0">
                            <a:latin typeface="Cambria Math"/>
                            <a:sym typeface="+mn-ea"/>
                          </a:rPr>
                          <m:t>%</m:t>
                        </m:r>
                      </m:den>
                    </m:f>
                    <m:r>
                      <a:rPr lang="en-US" altLang="zh-CN" sz="2400" b="1" i="0" smtClean="0">
                        <a:latin typeface="Cambria Math"/>
                        <a:sym typeface="+mn-ea"/>
                      </a:rPr>
                      <m:t>=</m:t>
                    </m:r>
                    <m:r>
                      <a:rPr lang="en-US" altLang="zh-CN" sz="2400" b="1" i="1" smtClean="0">
                        <a:latin typeface="Cambria Math"/>
                        <a:sym typeface="+mn-ea"/>
                      </a:rPr>
                      <m:t>𝟗</m:t>
                    </m:r>
                    <m:r>
                      <a:rPr lang="en-US" altLang="zh-CN" sz="2400" b="1" i="1" smtClean="0">
                        <a:latin typeface="Cambria Math"/>
                        <a:sym typeface="+mn-ea"/>
                      </a:rPr>
                      <m:t>.</m:t>
                    </m:r>
                    <m:r>
                      <a:rPr lang="en-US" altLang="zh-CN" sz="2400" b="1" i="1" smtClean="0">
                        <a:latin typeface="Cambria Math"/>
                        <a:sym typeface="+mn-ea"/>
                      </a:rPr>
                      <m:t>𝟑𝟖</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4" name="文本框 1"/>
              <p:cNvSpPr txBox="1">
                <a:spLocks noRot="1" noChangeAspect="1" noMove="1" noResize="1" noEditPoints="1" noAdjustHandles="1" noChangeArrowheads="1" noChangeShapeType="1" noTextEdit="1"/>
              </p:cNvSpPr>
              <p:nvPr/>
            </p:nvSpPr>
            <p:spPr>
              <a:xfrm>
                <a:off x="1150985" y="3995889"/>
                <a:ext cx="4601691" cy="550985"/>
              </a:xfrm>
              <a:prstGeom prst="rect">
                <a:avLst/>
              </a:prstGeom>
              <a:blipFill rotWithShape="1">
                <a:blip r:embed="rId4"/>
                <a:stretch>
                  <a:fillRect l="-4106" t="-1099" b="-1538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5" name="文本框 1"/>
              <p:cNvSpPr txBox="1"/>
              <p:nvPr/>
            </p:nvSpPr>
            <p:spPr>
              <a:xfrm>
                <a:off x="5855814" y="4025380"/>
                <a:ext cx="4230762" cy="540469"/>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留</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𝟎</m:t>
                        </m:r>
                        <m:r>
                          <a:rPr lang="en-US" altLang="zh-CN" sz="2400" b="1" i="1" smtClean="0">
                            <a:latin typeface="Cambria Math"/>
                            <a:sym typeface="+mn-ea"/>
                          </a:rPr>
                          <m:t>.</m:t>
                        </m:r>
                        <m:r>
                          <a:rPr lang="en-US" altLang="zh-CN" sz="2400" b="1" i="1" smtClean="0">
                            <a:latin typeface="Cambria Math"/>
                            <a:sym typeface="+mn-ea"/>
                          </a:rPr>
                          <m:t>𝟏</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𝟔</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b="1" i="1" smtClean="0">
                            <a:latin typeface="Cambria Math"/>
                            <a:sym typeface="+mn-ea"/>
                          </a:rPr>
                          <m:t>𝟔</m:t>
                        </m:r>
                      </m:den>
                    </m:f>
                    <m:r>
                      <a:rPr lang="en-US" altLang="zh-CN" sz="2400" b="1" i="0" smtClean="0">
                        <a:latin typeface="Cambria Math"/>
                        <a:sym typeface="+mn-ea"/>
                      </a:rPr>
                      <m:t>+</m:t>
                    </m:r>
                    <m:r>
                      <a:rPr lang="en-US" altLang="zh-CN" sz="2400" b="1" i="0" smtClean="0">
                        <a:latin typeface="Cambria Math"/>
                        <a:sym typeface="+mn-ea"/>
                      </a:rPr>
                      <m:t>𝟔</m:t>
                    </m:r>
                    <m:r>
                      <a:rPr lang="en-US" altLang="zh-CN" sz="2400" b="1" i="0" smtClean="0">
                        <a:latin typeface="Cambria Math"/>
                        <a:sym typeface="+mn-ea"/>
                      </a:rPr>
                      <m:t>%=</m:t>
                    </m:r>
                    <m:r>
                      <a:rPr lang="en-US" altLang="zh-CN" sz="2400" b="1" i="0"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𝟕𝟕</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5" name="文本框 1"/>
              <p:cNvSpPr txBox="1">
                <a:spLocks noRot="1" noChangeAspect="1" noMove="1" noResize="1" noEditPoints="1" noAdjustHandles="1" noChangeArrowheads="1" noChangeShapeType="1" noTextEdit="1"/>
              </p:cNvSpPr>
              <p:nvPr/>
            </p:nvSpPr>
            <p:spPr>
              <a:xfrm>
                <a:off x="5855814" y="4025380"/>
                <a:ext cx="4230762" cy="540469"/>
              </a:xfrm>
              <a:prstGeom prst="rect">
                <a:avLst/>
              </a:prstGeom>
              <a:blipFill rotWithShape="1">
                <a:blip r:embed="rId5"/>
                <a:stretch>
                  <a:fillRect l="-4467" t="-1124" b="-1797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6" name="文本框 1"/>
              <p:cNvSpPr txBox="1"/>
              <p:nvPr/>
            </p:nvSpPr>
            <p:spPr>
              <a:xfrm>
                <a:off x="1111204" y="5193811"/>
                <a:ext cx="4601691" cy="550985"/>
              </a:xfrm>
              <a:prstGeom prst="rect">
                <a:avLst/>
              </a:prstGeom>
              <a:noFill/>
            </p:spPr>
            <p:txBody>
              <a:bodyPr wrap="square" lIns="0" tIns="0" rIns="0" bIns="0" rtlCol="0" anchor="t">
                <a:spAutoFit/>
              </a:bodyPr>
              <a:lstStyle/>
              <a:p>
                <a:pPr marL="0" indent="0"/>
                <a:r>
                  <a:rPr lang="en-US" altLang="zh-CN" sz="2400" b="1" dirty="0">
                    <a:latin typeface="+mn-ea"/>
                    <a:ea typeface="+mn-ea"/>
                    <a:sym typeface="+mn-ea"/>
                  </a:rPr>
                  <a:t>K</a:t>
                </a:r>
                <a:r>
                  <a:rPr lang="zh-CN" altLang="en-US" sz="2400" b="1" baseline="-25000" dirty="0">
                    <a:latin typeface="+mn-ea"/>
                    <a:ea typeface="+mn-ea"/>
                    <a:sym typeface="+mn-ea"/>
                  </a:rPr>
                  <a:t>新</a:t>
                </a:r>
                <a:r>
                  <a:rPr lang="zh-CN" altLang="en-US" sz="2400" baseline="-25000" dirty="0">
                    <a:latin typeface="+mn-ea"/>
                    <a:ea typeface="+mn-ea"/>
                    <a:sym typeface="+mn-ea"/>
                  </a:rPr>
                  <a:t>债</a:t>
                </a:r>
                <a:r>
                  <a:rPr lang="en-US" altLang="zh-CN" sz="2400" b="1" dirty="0">
                    <a:latin typeface="+mn-ea"/>
                    <a:ea typeface="+mn-ea"/>
                    <a:sym typeface="+mn-ea"/>
                  </a:rPr>
                  <a:t>=</a:t>
                </a:r>
                <a:r>
                  <a:rPr lang="en-US" altLang="zh-CN" sz="2400" dirty="0">
                    <a:sym typeface="+mn-ea"/>
                  </a:rPr>
                  <a:t> </a:t>
                </a:r>
                <a14:m>
                  <m:oMath xmlns:m="http://schemas.openxmlformats.org/officeDocument/2006/math">
                    <m:f>
                      <m:fPr>
                        <m:ctrlPr>
                          <a:rPr lang="en-US" altLang="zh-CN" sz="2400" i="1">
                            <a:latin typeface="Cambria Math" panose="02040503050406030204" pitchFamily="18" charset="0"/>
                            <a:sym typeface="+mn-ea"/>
                          </a:rPr>
                        </m:ctrlPr>
                      </m:fPr>
                      <m:num>
                        <m:r>
                          <a:rPr lang="en-US" altLang="zh-CN" sz="2400" b="1" i="1" smtClean="0">
                            <a:latin typeface="Cambria Math"/>
                            <a:sym typeface="+mn-ea"/>
                          </a:rPr>
                          <m:t>𝟏𝟎</m:t>
                        </m:r>
                        <m:r>
                          <a:rPr lang="en-US" altLang="zh-CN" sz="2400" b="1" i="1" smtClean="0">
                            <a:latin typeface="Cambria Math"/>
                            <a:sym typeface="+mn-ea"/>
                          </a:rPr>
                          <m:t>%∗</m:t>
                        </m:r>
                        <m:r>
                          <a:rPr lang="en-US" altLang="zh-CN" sz="2400" i="1">
                            <a:latin typeface="Cambria Math"/>
                            <a:sym typeface="+mn-ea"/>
                          </a:rPr>
                          <m:t>(</m:t>
                        </m:r>
                        <m:r>
                          <a:rPr lang="en-US" altLang="zh-CN" sz="2400" i="1">
                            <a:latin typeface="Cambria Math"/>
                            <a:sym typeface="+mn-ea"/>
                          </a:rPr>
                          <m:t>𝟏</m:t>
                        </m:r>
                        <m:r>
                          <a:rPr lang="en-US" altLang="zh-CN" sz="2400" i="1">
                            <a:latin typeface="Cambria Math"/>
                            <a:sym typeface="+mn-ea"/>
                          </a:rPr>
                          <m:t>−</m:t>
                        </m:r>
                        <m:r>
                          <a:rPr lang="en-US" altLang="zh-CN" sz="2400" b="1" i="1" smtClean="0">
                            <a:latin typeface="Cambria Math"/>
                            <a:sym typeface="+mn-ea"/>
                          </a:rPr>
                          <m:t>𝟐𝟓</m:t>
                        </m:r>
                        <m:r>
                          <a:rPr lang="en-US" altLang="zh-CN" sz="2400" b="1" i="1" smtClean="0">
                            <a:latin typeface="Cambria Math"/>
                            <a:sym typeface="+mn-ea"/>
                          </a:rPr>
                          <m:t>%</m:t>
                        </m:r>
                        <m:r>
                          <a:rPr lang="en-US" altLang="zh-CN" sz="2400" i="1">
                            <a:latin typeface="Cambria Math"/>
                            <a:sym typeface="+mn-ea"/>
                          </a:rPr>
                          <m:t>)</m:t>
                        </m:r>
                      </m:num>
                      <m:den>
                        <m:r>
                          <a:rPr lang="en-US" altLang="zh-CN" sz="2400" i="1">
                            <a:latin typeface="Cambria Math"/>
                            <a:sym typeface="+mn-ea"/>
                          </a:rPr>
                          <m:t> </m:t>
                        </m:r>
                        <m:r>
                          <a:rPr lang="en-US" altLang="zh-CN" sz="2400" b="1" i="1" smtClean="0">
                            <a:latin typeface="Cambria Math"/>
                            <a:sym typeface="+mn-ea"/>
                          </a:rPr>
                          <m:t>𝟏</m:t>
                        </m:r>
                        <m:r>
                          <a:rPr lang="en-US" altLang="zh-CN" sz="2400" b="1" i="1" smtClean="0">
                            <a:latin typeface="Cambria Math"/>
                            <a:sym typeface="+mn-ea"/>
                          </a:rPr>
                          <m:t>−</m:t>
                        </m:r>
                        <m:r>
                          <a:rPr lang="en-US" altLang="zh-CN" sz="2400" b="1" i="1" smtClean="0">
                            <a:latin typeface="Cambria Math"/>
                            <a:sym typeface="+mn-ea"/>
                          </a:rPr>
                          <m:t>𝟓</m:t>
                        </m:r>
                        <m:r>
                          <a:rPr lang="en-US" altLang="zh-CN" sz="2400" b="1" i="1" smtClean="0">
                            <a:latin typeface="Cambria Math"/>
                            <a:sym typeface="+mn-ea"/>
                          </a:rPr>
                          <m:t>%</m:t>
                        </m:r>
                      </m:den>
                    </m:f>
                    <m:r>
                      <a:rPr lang="en-US" altLang="zh-CN" sz="2400" b="1" i="0" smtClean="0">
                        <a:latin typeface="Cambria Math"/>
                        <a:sym typeface="+mn-ea"/>
                      </a:rPr>
                      <m:t>=</m:t>
                    </m:r>
                    <m:r>
                      <a:rPr lang="en-US" altLang="zh-CN" sz="2400" b="1" i="1" smtClean="0">
                        <a:latin typeface="Cambria Math"/>
                        <a:sym typeface="+mn-ea"/>
                      </a:rPr>
                      <m:t>𝟕</m:t>
                    </m:r>
                    <m:r>
                      <a:rPr lang="en-US" altLang="zh-CN" sz="2400" b="1" i="1" smtClean="0">
                        <a:latin typeface="Cambria Math"/>
                        <a:sym typeface="+mn-ea"/>
                      </a:rPr>
                      <m:t>.</m:t>
                    </m:r>
                    <m:r>
                      <a:rPr lang="en-US" altLang="zh-CN" sz="2400" b="1" i="1" smtClean="0">
                        <a:latin typeface="Cambria Math"/>
                        <a:sym typeface="+mn-ea"/>
                      </a:rPr>
                      <m:t>𝟖𝟗</m:t>
                    </m:r>
                    <m:r>
                      <a:rPr lang="en-US" altLang="zh-CN" sz="2400" b="1" i="1" smtClean="0">
                        <a:latin typeface="Cambria Math"/>
                        <a:sym typeface="+mn-ea"/>
                      </a:rPr>
                      <m:t>%</m:t>
                    </m:r>
                  </m:oMath>
                </a14:m>
                <a:endParaRPr lang="zh-CN" altLang="en-US" sz="2400" b="1" dirty="0">
                  <a:latin typeface="+mn-ea"/>
                  <a:ea typeface="+mn-ea"/>
                  <a:sym typeface="+mn-ea"/>
                </a:endParaRPr>
              </a:p>
            </p:txBody>
          </p:sp>
        </mc:Choice>
        <mc:Fallback xmlns="">
          <p:sp>
            <p:nvSpPr>
              <p:cNvPr id="26" name="文本框 1"/>
              <p:cNvSpPr txBox="1">
                <a:spLocks noRot="1" noChangeAspect="1" noMove="1" noResize="1" noEditPoints="1" noAdjustHandles="1" noChangeArrowheads="1" noChangeShapeType="1" noTextEdit="1"/>
              </p:cNvSpPr>
              <p:nvPr/>
            </p:nvSpPr>
            <p:spPr>
              <a:xfrm>
                <a:off x="1111204" y="5193811"/>
                <a:ext cx="4601691" cy="550985"/>
              </a:xfrm>
              <a:prstGeom prst="rect">
                <a:avLst/>
              </a:prstGeom>
              <a:blipFill rotWithShape="1">
                <a:blip r:embed="rId6"/>
                <a:stretch>
                  <a:fillRect l="-3974" t="-1111" b="-1666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49000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37" name="文本框 136"/>
          <p:cNvSpPr txBox="1"/>
          <p:nvPr/>
        </p:nvSpPr>
        <p:spPr>
          <a:xfrm>
            <a:off x="3555510" y="2402601"/>
            <a:ext cx="5080661" cy="275526"/>
          </a:xfrm>
          <a:prstGeom prst="rect">
            <a:avLst/>
          </a:prstGeom>
          <a:noFill/>
          <a:ln w="9525">
            <a:noFill/>
          </a:ln>
        </p:spPr>
        <p:txBody>
          <a:bodyPr>
            <a:spAutoFit/>
          </a:bodyPr>
          <a:lstStyle/>
          <a:p>
            <a:pPr marL="0" indent="266700"/>
            <a:r>
              <a:rPr lang="en-US" sz="1200" b="1" u="none">
                <a:latin typeface="+mn-ea"/>
                <a:ea typeface="+mn-ea"/>
                <a:cs typeface="华文隶书" charset="0"/>
              </a:rPr>
              <a:t> </a:t>
            </a:r>
            <a:endParaRPr lang="zh-CN" altLang="en-US">
              <a:latin typeface="+mn-ea"/>
              <a:ea typeface="+mn-ea"/>
            </a:endParaRPr>
          </a:p>
        </p:txBody>
      </p:sp>
      <p:sp>
        <p:nvSpPr>
          <p:cNvPr id="141" name="文本框 140"/>
          <p:cNvSpPr txBox="1"/>
          <p:nvPr/>
        </p:nvSpPr>
        <p:spPr>
          <a:xfrm>
            <a:off x="2706723" y="1283037"/>
            <a:ext cx="8573853" cy="3194721"/>
          </a:xfrm>
          <a:prstGeom prst="rect">
            <a:avLst/>
          </a:prstGeom>
          <a:noFill/>
          <a:ln w="9525">
            <a:noFill/>
          </a:ln>
        </p:spPr>
        <p:txBody>
          <a:bodyPr wrap="square">
            <a:spAutoFit/>
          </a:bodyPr>
          <a:lstStyle/>
          <a:p>
            <a:pPr marL="0" indent="266700">
              <a:lnSpc>
                <a:spcPct val="120000"/>
              </a:lnSpc>
            </a:pPr>
            <a:r>
              <a:rPr lang="zh-CN" sz="2400" b="1" dirty="0">
                <a:latin typeface="+mn-ea"/>
                <a:ea typeface="+mn-ea"/>
                <a:sym typeface="+mn-ea"/>
              </a:rPr>
              <a:t>（</a:t>
            </a:r>
            <a:r>
              <a:rPr lang="en-US" altLang="zh-CN" sz="2400" b="1" dirty="0">
                <a:latin typeface="+mn-ea"/>
                <a:ea typeface="+mn-ea"/>
                <a:sym typeface="+mn-ea"/>
              </a:rPr>
              <a:t>2</a:t>
            </a:r>
            <a:r>
              <a:rPr lang="zh-CN" sz="2400" b="1" dirty="0">
                <a:latin typeface="+mn-ea"/>
                <a:ea typeface="+mn-ea"/>
                <a:sym typeface="+mn-ea"/>
              </a:rPr>
              <a:t>）计算个别资金成本比重：</a:t>
            </a:r>
            <a:endParaRPr lang="zh-CN" sz="2400" b="1" dirty="0">
              <a:latin typeface="+mn-ea"/>
              <a:ea typeface="+mn-ea"/>
            </a:endParaRPr>
          </a:p>
          <a:p>
            <a:pPr marL="0" indent="266700">
              <a:lnSpc>
                <a:spcPct val="120000"/>
              </a:lnSpc>
            </a:pPr>
            <a:r>
              <a:rPr lang="zh-CN" sz="2400" b="1" dirty="0">
                <a:latin typeface="+mn-ea"/>
                <a:ea typeface="+mn-ea"/>
                <a:sym typeface="+mn-ea"/>
              </a:rPr>
              <a:t>账面总资金＝100＋200＋400＋500＋300＝1 500 万元</a:t>
            </a:r>
          </a:p>
          <a:p>
            <a:pPr marL="0" indent="266700">
              <a:lnSpc>
                <a:spcPct val="120000"/>
              </a:lnSpc>
            </a:pPr>
            <a:r>
              <a:rPr lang="zh-CN" sz="2400" b="1" dirty="0">
                <a:latin typeface="+mn-ea"/>
                <a:ea typeface="+mn-ea"/>
                <a:sym typeface="+mn-ea"/>
              </a:rPr>
              <a:t>长期借款比重＝100÷1 500＝6.67%</a:t>
            </a:r>
          </a:p>
          <a:p>
            <a:pPr marL="0" indent="266700">
              <a:lnSpc>
                <a:spcPct val="120000"/>
              </a:lnSpc>
            </a:pPr>
            <a:r>
              <a:rPr lang="zh-CN" sz="2400" b="1" dirty="0">
                <a:latin typeface="+mn-ea"/>
                <a:ea typeface="+mn-ea"/>
                <a:sym typeface="+mn-ea"/>
              </a:rPr>
              <a:t>长期债券比重＝200÷1 500＝13.33%</a:t>
            </a:r>
          </a:p>
          <a:p>
            <a:pPr marL="0" indent="266700">
              <a:lnSpc>
                <a:spcPct val="120000"/>
              </a:lnSpc>
            </a:pPr>
            <a:r>
              <a:rPr lang="zh-CN" sz="2400" b="1" dirty="0">
                <a:latin typeface="+mn-ea"/>
                <a:ea typeface="+mn-ea"/>
                <a:sym typeface="+mn-ea"/>
              </a:rPr>
              <a:t>新增债券比重＝400÷1 500＝26.67%</a:t>
            </a:r>
          </a:p>
          <a:p>
            <a:pPr marL="0" indent="266700">
              <a:lnSpc>
                <a:spcPct val="120000"/>
              </a:lnSpc>
            </a:pPr>
            <a:r>
              <a:rPr lang="zh-CN" sz="2400" b="1" dirty="0">
                <a:latin typeface="+mn-ea"/>
                <a:ea typeface="+mn-ea"/>
                <a:sym typeface="+mn-ea"/>
              </a:rPr>
              <a:t>普通股比重＝500÷1 500＝33.33%</a:t>
            </a:r>
          </a:p>
          <a:p>
            <a:pPr marL="0" indent="266700">
              <a:lnSpc>
                <a:spcPct val="120000"/>
              </a:lnSpc>
            </a:pPr>
            <a:r>
              <a:rPr lang="zh-CN" sz="2400" b="1" dirty="0">
                <a:latin typeface="+mn-ea"/>
                <a:ea typeface="+mn-ea"/>
                <a:sym typeface="+mn-ea"/>
              </a:rPr>
              <a:t>留存收益比重＝300÷1 500＝20%</a:t>
            </a:r>
          </a:p>
        </p:txBody>
      </p:sp>
      <p:grpSp>
        <p:nvGrpSpPr>
          <p:cNvPr id="6" name="组合 5"/>
          <p:cNvGrpSpPr/>
          <p:nvPr/>
        </p:nvGrpSpPr>
        <p:grpSpPr>
          <a:xfrm>
            <a:off x="224836" y="990050"/>
            <a:ext cx="2486788" cy="585975"/>
            <a:chOff x="4304043" y="1286668"/>
            <a:chExt cx="3837944" cy="2757793"/>
          </a:xfrm>
          <a:effectLst>
            <a:outerShdw blurRad="381000" dist="254000" dir="8100000" algn="tr" rotWithShape="0">
              <a:prstClr val="black">
                <a:alpha val="40000"/>
              </a:prstClr>
            </a:outerShdw>
          </a:effectLst>
        </p:grpSpPr>
        <p:sp>
          <p:nvSpPr>
            <p:cNvPr id="7" name="圆角矩形 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8" name="圆角矩形 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black"/>
                  </a:solidFill>
                  <a:latin typeface="+mn-ea"/>
                </a:rPr>
                <a:t>3.</a:t>
              </a:r>
              <a:r>
                <a:rPr lang="zh-CN" altLang="en-US" sz="2400" dirty="0">
                  <a:solidFill>
                    <a:prstClr val="black"/>
                  </a:solidFill>
                  <a:latin typeface="+mn-ea"/>
                </a:rPr>
                <a:t>目标价值法</a:t>
              </a:r>
            </a:p>
          </p:txBody>
        </p:sp>
      </p:grpSp>
      <p:grpSp>
        <p:nvGrpSpPr>
          <p:cNvPr id="9" name="组合 8"/>
          <p:cNvGrpSpPr/>
          <p:nvPr/>
        </p:nvGrpSpPr>
        <p:grpSpPr>
          <a:xfrm>
            <a:off x="88149" y="49302"/>
            <a:ext cx="4279659"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sp>
        <p:nvSpPr>
          <p:cNvPr id="12" name="文本框 140"/>
          <p:cNvSpPr txBox="1"/>
          <p:nvPr/>
        </p:nvSpPr>
        <p:spPr>
          <a:xfrm>
            <a:off x="2495600" y="4611261"/>
            <a:ext cx="7920880" cy="1532727"/>
          </a:xfrm>
          <a:prstGeom prst="rect">
            <a:avLst/>
          </a:prstGeom>
          <a:noFill/>
          <a:ln w="9525">
            <a:noFill/>
          </a:ln>
        </p:spPr>
        <p:txBody>
          <a:bodyPr wrap="square">
            <a:spAutoFit/>
          </a:bodyPr>
          <a:lstStyle/>
          <a:p>
            <a:pPr marL="0" indent="266700">
              <a:lnSpc>
                <a:spcPct val="130000"/>
              </a:lnSpc>
            </a:pPr>
            <a:r>
              <a:rPr lang="zh-CN" altLang="en-US" sz="2400" b="1" dirty="0">
                <a:latin typeface="+mn-ea"/>
                <a:ea typeface="+mn-ea"/>
                <a:sym typeface="+mn-ea"/>
              </a:rPr>
              <a:t>（</a:t>
            </a:r>
            <a:r>
              <a:rPr lang="en-US" altLang="zh-CN" sz="2400" b="1" dirty="0">
                <a:latin typeface="+mn-ea"/>
                <a:ea typeface="+mn-ea"/>
                <a:sym typeface="+mn-ea"/>
              </a:rPr>
              <a:t>3</a:t>
            </a:r>
            <a:r>
              <a:rPr lang="zh-CN" altLang="en-US" sz="2400" b="1" dirty="0">
                <a:latin typeface="+mn-ea"/>
                <a:ea typeface="+mn-ea"/>
                <a:sym typeface="+mn-ea"/>
              </a:rPr>
              <a:t>）</a:t>
            </a:r>
            <a:r>
              <a:rPr lang="zh-CN" sz="2400" b="1" dirty="0">
                <a:latin typeface="+mn-ea"/>
                <a:ea typeface="+mn-ea"/>
                <a:sym typeface="+mn-ea"/>
              </a:rPr>
              <a:t>计算综合资金成本：</a:t>
            </a:r>
            <a:endParaRPr lang="en-US" altLang="zh-CN" sz="2400" b="1" dirty="0">
              <a:latin typeface="+mn-ea"/>
              <a:ea typeface="+mn-ea"/>
              <a:sym typeface="+mn-ea"/>
            </a:endParaRPr>
          </a:p>
          <a:p>
            <a:pPr indent="266700">
              <a:lnSpc>
                <a:spcPct val="130000"/>
              </a:lnSpc>
            </a:pPr>
            <a:r>
              <a:rPr lang="en-US" altLang="zh-CN" sz="2400" dirty="0">
                <a:latin typeface="+mn-ea"/>
              </a:rPr>
              <a:t>K=6.67%*7.73%+13.33%*9.38%+26.67%*7.89%+33.33%*7.86%+20%*7.77%=8.04%</a:t>
            </a:r>
            <a:endParaRPr lang="zh-CN" altLang="en-US" sz="2400" dirty="0">
              <a:latin typeface="+mn-ea"/>
            </a:endParaRPr>
          </a:p>
        </p:txBody>
      </p:sp>
    </p:spTree>
    <p:extLst>
      <p:ext uri="{BB962C8B-B14F-4D97-AF65-F5344CB8AC3E}">
        <p14:creationId xmlns:p14="http://schemas.microsoft.com/office/powerpoint/2010/main" val="3034602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692728" y="5226764"/>
            <a:ext cx="218020"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10" name="文本框 109"/>
          <p:cNvSpPr txBox="1"/>
          <p:nvPr/>
        </p:nvSpPr>
        <p:spPr>
          <a:xfrm>
            <a:off x="1050109" y="989737"/>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a:solidFill>
                  <a:srgbClr val="002060"/>
                </a:solidFill>
                <a:latin typeface="+mn-ea"/>
                <a:cs typeface="黑体" panose="02010609060101010101" charset="-122"/>
              </a:rPr>
              <a:t>步骤一</a:t>
            </a:r>
            <a:r>
              <a:rPr lang="en-US" sz="2400">
                <a:solidFill>
                  <a:srgbClr val="002060"/>
                </a:solidFill>
                <a:latin typeface="+mn-ea"/>
                <a:cs typeface="黑体" panose="02010609060101010101" charset="-122"/>
              </a:rPr>
              <a:t>  </a:t>
            </a:r>
            <a:r>
              <a:rPr lang="zh-CN" sz="2400">
                <a:solidFill>
                  <a:srgbClr val="002060"/>
                </a:solidFill>
                <a:latin typeface="+mn-ea"/>
                <a:cs typeface="黑体" panose="02010609060101010101" charset="-122"/>
              </a:rPr>
              <a:t>计算个别资本成本</a:t>
            </a:r>
            <a:endParaRPr lang="zh-CN" altLang="en-US" sz="2400">
              <a:solidFill>
                <a:srgbClr val="002060"/>
              </a:solidFill>
              <a:latin typeface="+mn-ea"/>
              <a:cs typeface="黑体" panose="02010609060101010101" charset="-122"/>
            </a:endParaRPr>
          </a:p>
        </p:txBody>
      </p:sp>
      <p:grpSp>
        <p:nvGrpSpPr>
          <p:cNvPr id="7" name="组合 6"/>
          <p:cNvGrpSpPr/>
          <p:nvPr/>
        </p:nvGrpSpPr>
        <p:grpSpPr>
          <a:xfrm>
            <a:off x="88149" y="49302"/>
            <a:ext cx="4279659" cy="613803"/>
            <a:chOff x="1271464" y="2420888"/>
            <a:chExt cx="449071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grpSp>
        <p:nvGrpSpPr>
          <p:cNvPr id="10" name="Group 3"/>
          <p:cNvGrpSpPr/>
          <p:nvPr/>
        </p:nvGrpSpPr>
        <p:grpSpPr bwMode="auto">
          <a:xfrm>
            <a:off x="6377303" y="2965340"/>
            <a:ext cx="4327209" cy="3502801"/>
            <a:chOff x="2966" y="1646"/>
            <a:chExt cx="2080" cy="2208"/>
          </a:xfrm>
        </p:grpSpPr>
        <p:sp>
          <p:nvSpPr>
            <p:cNvPr id="11" name="AutoShape 4"/>
            <p:cNvSpPr>
              <a:spLocks noChangeArrowheads="1"/>
            </p:cNvSpPr>
            <p:nvPr/>
          </p:nvSpPr>
          <p:spPr bwMode="gray">
            <a:xfrm>
              <a:off x="2966" y="1646"/>
              <a:ext cx="2080" cy="2208"/>
            </a:xfrm>
            <a:prstGeom prst="roundRect">
              <a:avLst>
                <a:gd name="adj" fmla="val 10528"/>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a:latin typeface="+mn-ea"/>
                <a:ea typeface="+mn-ea"/>
              </a:endParaRPr>
            </a:p>
          </p:txBody>
        </p:sp>
        <p:sp>
          <p:nvSpPr>
            <p:cNvPr id="12" name="Rectangle 5"/>
            <p:cNvSpPr>
              <a:spLocks noChangeArrowheads="1"/>
            </p:cNvSpPr>
            <p:nvPr/>
          </p:nvSpPr>
          <p:spPr bwMode="gray">
            <a:xfrm>
              <a:off x="2974" y="1794"/>
              <a:ext cx="2072" cy="1919"/>
            </a:xfrm>
            <a:prstGeom prst="rect">
              <a:avLst/>
            </a:prstGeom>
            <a:gradFill rotWithShape="1">
              <a:gsLst>
                <a:gs pos="0">
                  <a:schemeClr val="bg2"/>
                </a:gs>
                <a:gs pos="50000">
                  <a:schemeClr val="bg1"/>
                </a:gs>
                <a:gs pos="100000">
                  <a:schemeClr val="bg2"/>
                </a:gs>
              </a:gsLst>
              <a:lin ang="0" scaled="1"/>
            </a:gradFill>
            <a:ln w="9525">
              <a:noFill/>
              <a:miter lim="800000"/>
            </a:ln>
            <a:effectLst/>
          </p:spPr>
          <p:txBody>
            <a:bodyPr wrap="square" anchor="ctr"/>
            <a:lstStyle/>
            <a:p>
              <a:pPr>
                <a:lnSpc>
                  <a:spcPct val="130000"/>
                </a:lnSpc>
                <a:defRPr/>
              </a:pPr>
              <a:r>
                <a:rPr lang="zh-CN" altLang="zh-CN" sz="2400" dirty="0">
                  <a:solidFill>
                    <a:schemeClr val="tx2">
                      <a:lumMod val="75000"/>
                    </a:schemeClr>
                  </a:solidFill>
                  <a:latin typeface="+mn-ea"/>
                  <a:ea typeface="+mn-ea"/>
                  <a:cs typeface="Times New Roman" panose="02020603050405020304" pitchFamily="18" charset="0"/>
                </a:rPr>
                <a:t>资金</a:t>
              </a:r>
              <a:r>
                <a:rPr lang="zh-CN" altLang="zh-CN" sz="2400" dirty="0">
                  <a:solidFill>
                    <a:schemeClr val="tx2">
                      <a:lumMod val="75000"/>
                    </a:schemeClr>
                  </a:solidFill>
                  <a:latin typeface="+mn-ea"/>
                  <a:ea typeface="+mn-ea"/>
                </a:rPr>
                <a:t>占用费用</a:t>
              </a:r>
              <a:r>
                <a:rPr lang="zh-CN" altLang="zh-CN" sz="2400" dirty="0">
                  <a:latin typeface="+mn-ea"/>
                  <a:ea typeface="+mn-ea"/>
                </a:rPr>
                <a:t>是指企业在资金使用过程中因占用资本而付出的代价。如向银行等债权人支付的利息，向股东支付的股利等。</a:t>
              </a:r>
              <a:endParaRPr lang="zh-CN" altLang="en-US" sz="2400" dirty="0">
                <a:latin typeface="+mn-ea"/>
                <a:ea typeface="+mn-ea"/>
              </a:endParaRPr>
            </a:p>
            <a:p>
              <a:pPr>
                <a:defRPr/>
              </a:pPr>
              <a:endParaRPr lang="zh-CN" altLang="en-US" dirty="0">
                <a:latin typeface="+mn-ea"/>
                <a:ea typeface="+mn-ea"/>
              </a:endParaRPr>
            </a:p>
          </p:txBody>
        </p:sp>
      </p:grpSp>
      <p:sp>
        <p:nvSpPr>
          <p:cNvPr id="13" name="AutoShape 6"/>
          <p:cNvSpPr>
            <a:spLocks noChangeArrowheads="1"/>
          </p:cNvSpPr>
          <p:nvPr/>
        </p:nvSpPr>
        <p:spPr bwMode="gray">
          <a:xfrm flipV="1">
            <a:off x="3729261" y="2465196"/>
            <a:ext cx="998587" cy="474553"/>
          </a:xfrm>
          <a:prstGeom prst="upArrow">
            <a:avLst>
              <a:gd name="adj1" fmla="val 50000"/>
              <a:gd name="adj2" fmla="val 49241"/>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2361" tIns="46180" rIns="92361" bIns="46180"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a:p>
        </p:txBody>
      </p:sp>
      <p:sp>
        <p:nvSpPr>
          <p:cNvPr id="14" name="AutoShape 7"/>
          <p:cNvSpPr>
            <a:spLocks noChangeArrowheads="1"/>
          </p:cNvSpPr>
          <p:nvPr/>
        </p:nvSpPr>
        <p:spPr bwMode="gray">
          <a:xfrm flipV="1">
            <a:off x="8191677" y="2481263"/>
            <a:ext cx="1000667" cy="474553"/>
          </a:xfrm>
          <a:prstGeom prst="upArrow">
            <a:avLst>
              <a:gd name="adj1" fmla="val 50000"/>
              <a:gd name="adj2" fmla="val 49241"/>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2361" tIns="46180" rIns="92361" bIns="46180"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a:p>
        </p:txBody>
      </p:sp>
      <p:grpSp>
        <p:nvGrpSpPr>
          <p:cNvPr id="15" name="Group 8"/>
          <p:cNvGrpSpPr/>
          <p:nvPr/>
        </p:nvGrpSpPr>
        <p:grpSpPr bwMode="auto">
          <a:xfrm>
            <a:off x="1919536" y="2960578"/>
            <a:ext cx="4327209" cy="3505976"/>
            <a:chOff x="715" y="1644"/>
            <a:chExt cx="2080" cy="2208"/>
          </a:xfrm>
        </p:grpSpPr>
        <p:sp>
          <p:nvSpPr>
            <p:cNvPr id="16" name="AutoShape 9"/>
            <p:cNvSpPr>
              <a:spLocks noChangeArrowheads="1"/>
            </p:cNvSpPr>
            <p:nvPr/>
          </p:nvSpPr>
          <p:spPr bwMode="gray">
            <a:xfrm>
              <a:off x="715" y="1644"/>
              <a:ext cx="2080" cy="2208"/>
            </a:xfrm>
            <a:prstGeom prst="roundRect">
              <a:avLst>
                <a:gd name="adj" fmla="val 10528"/>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a:latin typeface="+mn-ea"/>
                <a:ea typeface="+mn-ea"/>
              </a:endParaRPr>
            </a:p>
          </p:txBody>
        </p:sp>
        <p:sp>
          <p:nvSpPr>
            <p:cNvPr id="17" name="Rectangle 10"/>
            <p:cNvSpPr>
              <a:spLocks noChangeArrowheads="1"/>
            </p:cNvSpPr>
            <p:nvPr/>
          </p:nvSpPr>
          <p:spPr bwMode="gray">
            <a:xfrm>
              <a:off x="723" y="1792"/>
              <a:ext cx="2072" cy="1919"/>
            </a:xfrm>
            <a:prstGeom prst="rect">
              <a:avLst/>
            </a:prstGeom>
            <a:gradFill rotWithShape="1">
              <a:gsLst>
                <a:gs pos="0">
                  <a:schemeClr val="bg2"/>
                </a:gs>
                <a:gs pos="50000">
                  <a:schemeClr val="bg1"/>
                </a:gs>
                <a:gs pos="100000">
                  <a:schemeClr val="bg2"/>
                </a:gs>
              </a:gsLst>
              <a:lin ang="0" scaled="1"/>
            </a:gradFill>
            <a:ln w="9525">
              <a:noFill/>
              <a:miter lim="800000"/>
            </a:ln>
            <a:effectLst/>
          </p:spPr>
          <p:txBody>
            <a:bodyPr wrap="square" anchor="ctr"/>
            <a:lstStyle/>
            <a:p>
              <a:pPr>
                <a:lnSpc>
                  <a:spcPct val="130000"/>
                </a:lnSpc>
                <a:defRPr/>
              </a:pPr>
              <a:r>
                <a:rPr lang="zh-CN" altLang="zh-CN" sz="2400" dirty="0">
                  <a:solidFill>
                    <a:schemeClr val="tx2">
                      <a:lumMod val="75000"/>
                    </a:schemeClr>
                  </a:solidFill>
                  <a:latin typeface="+mn-ea"/>
                  <a:ea typeface="+mn-ea"/>
                  <a:cs typeface="Times New Roman" panose="02020603050405020304" pitchFamily="18" charset="0"/>
                </a:rPr>
                <a:t>资金筹集</a:t>
              </a:r>
              <a:r>
                <a:rPr lang="zh-CN" altLang="zh-CN" sz="2400" dirty="0">
                  <a:solidFill>
                    <a:schemeClr val="tx2">
                      <a:lumMod val="75000"/>
                    </a:schemeClr>
                  </a:solidFill>
                  <a:latin typeface="+mn-ea"/>
                  <a:ea typeface="+mn-ea"/>
                </a:rPr>
                <a:t>资费</a:t>
              </a:r>
              <a:r>
                <a:rPr lang="zh-CN" altLang="zh-CN" sz="2400" dirty="0">
                  <a:latin typeface="+mn-ea"/>
                  <a:ea typeface="+mn-ea"/>
                </a:rPr>
                <a:t>是指企业在资本筹措过程中为获取资本而付出的代价，如向银行支付的借款手续费，因发行股票、公司债券而支付的发行费等。</a:t>
              </a:r>
            </a:p>
            <a:p>
              <a:pPr>
                <a:defRPr/>
              </a:pPr>
              <a:endParaRPr lang="zh-CN" altLang="en-US" dirty="0">
                <a:latin typeface="+mn-ea"/>
                <a:ea typeface="+mn-ea"/>
              </a:endParaRPr>
            </a:p>
          </p:txBody>
        </p:sp>
      </p:grpSp>
      <p:grpSp>
        <p:nvGrpSpPr>
          <p:cNvPr id="18" name="Group 11"/>
          <p:cNvGrpSpPr/>
          <p:nvPr/>
        </p:nvGrpSpPr>
        <p:grpSpPr bwMode="auto">
          <a:xfrm>
            <a:off x="1919536" y="1844824"/>
            <a:ext cx="8784976" cy="623743"/>
            <a:chOff x="632" y="1104"/>
            <a:chExt cx="3080" cy="448"/>
          </a:xfrm>
        </p:grpSpPr>
        <p:sp>
          <p:nvSpPr>
            <p:cNvPr id="19" name="AutoShape 12"/>
            <p:cNvSpPr>
              <a:spLocks noChangeArrowheads="1"/>
            </p:cNvSpPr>
            <p:nvPr/>
          </p:nvSpPr>
          <p:spPr bwMode="gray">
            <a:xfrm>
              <a:off x="632" y="1104"/>
              <a:ext cx="3080" cy="448"/>
            </a:xfrm>
            <a:prstGeom prst="roundRect">
              <a:avLst>
                <a:gd name="adj" fmla="val 25389"/>
              </a:avLst>
            </a:prstGeom>
            <a:gradFill rotWithShape="1">
              <a:gsLst>
                <a:gs pos="0">
                  <a:schemeClr val="accent1"/>
                </a:gs>
                <a:gs pos="50000">
                  <a:schemeClr val="hlink"/>
                </a:gs>
                <a:gs pos="100000">
                  <a:schemeClr val="accent1"/>
                </a:gs>
              </a:gsLst>
              <a:lin ang="2700000" scaled="1"/>
            </a:gradFill>
            <a:ln w="9525">
              <a:noFill/>
              <a:round/>
            </a:ln>
            <a:effectLst/>
          </p:spPr>
          <p:txBody>
            <a:bodyPr wrap="none" anchor="ctr"/>
            <a:lstStyle/>
            <a:p>
              <a:pPr>
                <a:defRPr/>
              </a:pPr>
              <a:endParaRPr lang="zh-CN" altLang="en-US">
                <a:latin typeface="Arial" panose="020B0604020202020204" pitchFamily="34" charset="0"/>
              </a:endParaRPr>
            </a:p>
          </p:txBody>
        </p:sp>
        <p:sp>
          <p:nvSpPr>
            <p:cNvPr id="20" name="AutoShape 13"/>
            <p:cNvSpPr>
              <a:spLocks noChangeArrowheads="1"/>
            </p:cNvSpPr>
            <p:nvPr/>
          </p:nvSpPr>
          <p:spPr bwMode="gray">
            <a:xfrm>
              <a:off x="632" y="1216"/>
              <a:ext cx="144" cy="244"/>
            </a:xfrm>
            <a:prstGeom prst="flowChartDelay">
              <a:avLst/>
            </a:prstGeom>
            <a:gradFill rotWithShape="1">
              <a:gsLst>
                <a:gs pos="0">
                  <a:schemeClr val="hlink"/>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a:p>
          </p:txBody>
        </p:sp>
        <p:sp>
          <p:nvSpPr>
            <p:cNvPr id="21" name="AutoShape 14"/>
            <p:cNvSpPr>
              <a:spLocks noChangeArrowheads="1"/>
            </p:cNvSpPr>
            <p:nvPr/>
          </p:nvSpPr>
          <p:spPr bwMode="gray">
            <a:xfrm flipH="1">
              <a:off x="3568" y="1216"/>
              <a:ext cx="144" cy="244"/>
            </a:xfrm>
            <a:prstGeom prst="flowChartDelay">
              <a:avLst/>
            </a:prstGeom>
            <a:gradFill rotWithShape="1">
              <a:gsLst>
                <a:gs pos="0">
                  <a:schemeClr val="hlink"/>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a:p>
          </p:txBody>
        </p:sp>
      </p:grpSp>
      <p:sp>
        <p:nvSpPr>
          <p:cNvPr id="22" name="Rectangle 15"/>
          <p:cNvSpPr>
            <a:spLocks noChangeArrowheads="1"/>
          </p:cNvSpPr>
          <p:nvPr/>
        </p:nvSpPr>
        <p:spPr bwMode="gray">
          <a:xfrm>
            <a:off x="2006855" y="1984491"/>
            <a:ext cx="8168889" cy="355985"/>
          </a:xfrm>
          <a:prstGeom prst="rect">
            <a:avLst/>
          </a:prstGeom>
          <a:noFill/>
          <a:ln>
            <a:noFill/>
          </a:ln>
          <a:effectLst>
            <a:outerShdw dist="28398" dir="1593903"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61" tIns="46180" rIns="92361" bIns="46180"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zh-CN" altLang="en-US" sz="2400" dirty="0">
                <a:solidFill>
                  <a:schemeClr val="bg1"/>
                </a:solidFill>
                <a:latin typeface="Verdana" panose="020B0604030504040204" pitchFamily="34" charset="0"/>
                <a:ea typeface="Malgun Gothic" panose="020B0503020000020004" charset="-127"/>
              </a:rPr>
              <a:t> </a:t>
            </a:r>
            <a:r>
              <a:rPr lang="zh-CN" altLang="en-US" sz="2400" dirty="0">
                <a:solidFill>
                  <a:schemeClr val="bg1"/>
                </a:solidFill>
                <a:latin typeface="+mn-ea"/>
                <a:ea typeface="+mn-ea"/>
              </a:rPr>
              <a:t>资金成本  </a:t>
            </a:r>
            <a:r>
              <a:rPr lang="en-US" altLang="zh-CN" sz="2400" dirty="0">
                <a:solidFill>
                  <a:schemeClr val="bg1"/>
                </a:solidFill>
                <a:latin typeface="+mn-ea"/>
                <a:ea typeface="+mn-ea"/>
              </a:rPr>
              <a:t>:  </a:t>
            </a:r>
            <a:r>
              <a:rPr lang="zh-CN" altLang="en-US" sz="2400" dirty="0">
                <a:solidFill>
                  <a:schemeClr val="bg1"/>
                </a:solidFill>
                <a:latin typeface="+mn-ea"/>
                <a:ea typeface="+mn-ea"/>
              </a:rPr>
              <a:t>是指企业为筹集和使用资金而付出的代价</a:t>
            </a:r>
            <a:endParaRPr lang="en-US" altLang="ko-KR" sz="2400" b="1" dirty="0">
              <a:solidFill>
                <a:schemeClr val="bg1"/>
              </a:solidFill>
              <a:latin typeface="+mn-ea"/>
              <a:ea typeface="+mn-ea"/>
            </a:endParaRPr>
          </a:p>
        </p:txBody>
      </p:sp>
    </p:spTree>
    <p:extLst>
      <p:ext uri="{BB962C8B-B14F-4D97-AF65-F5344CB8AC3E}">
        <p14:creationId xmlns:p14="http://schemas.microsoft.com/office/powerpoint/2010/main" val="2014515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10" name="文本框 109"/>
          <p:cNvSpPr txBox="1"/>
          <p:nvPr/>
        </p:nvSpPr>
        <p:spPr>
          <a:xfrm>
            <a:off x="1028516" y="966460"/>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dirty="0">
                <a:solidFill>
                  <a:srgbClr val="002060"/>
                </a:solidFill>
                <a:latin typeface="+mn-ea"/>
                <a:cs typeface="黑体" panose="02010609060101010101" charset="-122"/>
              </a:rPr>
              <a:t>步骤一</a:t>
            </a:r>
            <a:r>
              <a:rPr lang="en-US" sz="2400" dirty="0">
                <a:solidFill>
                  <a:srgbClr val="002060"/>
                </a:solidFill>
                <a:latin typeface="+mn-ea"/>
                <a:cs typeface="黑体" panose="02010609060101010101" charset="-122"/>
              </a:rPr>
              <a:t>  </a:t>
            </a:r>
            <a:r>
              <a:rPr lang="zh-CN" sz="2400" dirty="0">
                <a:solidFill>
                  <a:srgbClr val="002060"/>
                </a:solidFill>
                <a:latin typeface="+mn-ea"/>
                <a:cs typeface="黑体" panose="02010609060101010101" charset="-122"/>
              </a:rPr>
              <a:t>计算个别资本成本</a:t>
            </a:r>
            <a:endParaRPr lang="zh-CN" altLang="en-US" sz="2400" dirty="0">
              <a:solidFill>
                <a:srgbClr val="002060"/>
              </a:solidFill>
              <a:latin typeface="+mn-ea"/>
              <a:cs typeface="黑体" panose="02010609060101010101" charset="-122"/>
            </a:endParaRPr>
          </a:p>
        </p:txBody>
      </p:sp>
      <mc:AlternateContent xmlns:mc="http://schemas.openxmlformats.org/markup-compatibility/2006" xmlns:a14="http://schemas.microsoft.com/office/drawing/2010/main">
        <mc:Choice Requires="a14">
          <p:sp>
            <p:nvSpPr>
              <p:cNvPr id="5" name="文本框 4"/>
              <p:cNvSpPr txBox="1"/>
              <p:nvPr/>
            </p:nvSpPr>
            <p:spPr>
              <a:xfrm>
                <a:off x="5445099" y="2286741"/>
                <a:ext cx="5763469" cy="729430"/>
              </a:xfrm>
              <a:prstGeom prst="rect">
                <a:avLst/>
              </a:prstGeom>
              <a:noFill/>
            </p:spPr>
            <p:txBody>
              <a:bodyPr wrap="square" lIns="0" tIns="0" rIns="0" bIns="0" rtlCol="0" anchor="t">
                <a:spAutoFit/>
              </a:bodyPr>
              <a:lstStyle/>
              <a:p>
                <a:r>
                  <a:rPr lang="zh-CN" sz="2800" dirty="0">
                    <a:latin typeface="+mn-ea"/>
                    <a:ea typeface="+mn-ea"/>
                    <a:sym typeface="+mn-ea"/>
                  </a:rPr>
                  <a:t>资金成本率</a:t>
                </a:r>
                <a:r>
                  <a:rPr lang="en-US" altLang="zh-CN" sz="2800" dirty="0">
                    <a:latin typeface="+mn-ea"/>
                    <a:ea typeface="+mn-ea"/>
                    <a:sym typeface="+mn-ea"/>
                  </a:rPr>
                  <a:t> = </a:t>
                </a:r>
                <a14:m>
                  <m:oMath xmlns:m="http://schemas.openxmlformats.org/officeDocument/2006/math">
                    <m:f>
                      <m:fPr>
                        <m:ctrlPr>
                          <a:rPr lang="en-US" altLang="zh-CN" sz="2400" i="1" smtClean="0">
                            <a:latin typeface="Cambria Math" panose="02040503050406030204" pitchFamily="18" charset="0"/>
                            <a:ea typeface="+mn-ea"/>
                            <a:sym typeface="+mn-ea"/>
                          </a:rPr>
                        </m:ctrlPr>
                      </m:fPr>
                      <m:num>
                        <m:r>
                          <a:rPr lang="zh-CN" altLang="en-US" sz="2400" b="1" i="1">
                            <a:latin typeface="Cambria Math" panose="02040503050406030204" pitchFamily="18" charset="0"/>
                            <a:ea typeface="+mn-ea"/>
                            <a:sym typeface="+mn-ea"/>
                          </a:rPr>
                          <m:t>资金</m:t>
                        </m:r>
                        <m:r>
                          <a:rPr lang="zh-CN" altLang="en-US" sz="2400" b="1" i="1" smtClean="0">
                            <a:latin typeface="Cambria Math" panose="02040503050406030204" pitchFamily="18" charset="0"/>
                            <a:ea typeface="+mn-ea"/>
                            <a:sym typeface="+mn-ea"/>
                          </a:rPr>
                          <m:t>占用费</m:t>
                        </m:r>
                      </m:num>
                      <m:den>
                        <m:r>
                          <a:rPr lang="zh-CN" altLang="en-US" sz="2400" b="1" i="1">
                            <a:latin typeface="Cambria Math" panose="02040503050406030204" pitchFamily="18" charset="0"/>
                            <a:ea typeface="+mn-ea"/>
                            <a:sym typeface="+mn-ea"/>
                          </a:rPr>
                          <m:t>筹资总额</m:t>
                        </m:r>
                        <m:r>
                          <a:rPr lang="en-US" altLang="zh-CN" sz="2400" b="1" i="1" smtClean="0">
                            <a:latin typeface="Cambria Math" panose="02040503050406030204" pitchFamily="18" charset="0"/>
                            <a:ea typeface="+mn-ea"/>
                            <a:sym typeface="+mn-ea"/>
                          </a:rPr>
                          <m:t>−</m:t>
                        </m:r>
                        <m:r>
                          <a:rPr lang="zh-CN" altLang="en-US" sz="2400" b="1" i="1">
                            <a:latin typeface="Cambria Math" panose="02040503050406030204" pitchFamily="18" charset="0"/>
                            <a:ea typeface="+mn-ea"/>
                            <a:sym typeface="+mn-ea"/>
                          </a:rPr>
                          <m:t>资金筹集费</m:t>
                        </m:r>
                      </m:den>
                    </m:f>
                  </m:oMath>
                </a14:m>
                <a:endParaRPr lang="zh-CN" altLang="en-US" sz="2400" dirty="0">
                  <a:solidFill>
                    <a:schemeClr val="accent6"/>
                  </a:solidFill>
                  <a:latin typeface="+mn-ea"/>
                  <a:ea typeface="+mn-ea"/>
                  <a:sym typeface="+mn-ea"/>
                </a:endParaRPr>
              </a:p>
            </p:txBody>
          </p:sp>
        </mc:Choice>
        <mc:Fallback xmlns="">
          <p:sp>
            <p:nvSpPr>
              <p:cNvPr id="5" name="文本框 4"/>
              <p:cNvSpPr txBox="1">
                <a:spLocks noRot="1" noChangeAspect="1" noMove="1" noResize="1" noEditPoints="1" noAdjustHandles="1" noChangeArrowheads="1" noChangeShapeType="1" noTextEdit="1"/>
              </p:cNvSpPr>
              <p:nvPr/>
            </p:nvSpPr>
            <p:spPr>
              <a:xfrm>
                <a:off x="5445099" y="2286741"/>
                <a:ext cx="5763469" cy="729430"/>
              </a:xfrm>
              <a:prstGeom prst="rect">
                <a:avLst/>
              </a:prstGeom>
              <a:blipFill rotWithShape="1">
                <a:blip r:embed="rId2"/>
                <a:stretch>
                  <a:fillRect l="-3700" b="-7500"/>
                </a:stretch>
              </a:blipFill>
            </p:spPr>
            <p:txBody>
              <a:bodyPr/>
              <a:lstStyle/>
              <a:p>
                <a:r>
                  <a:rPr lang="zh-CN" altLang="en-US">
                    <a:noFill/>
                  </a:rPr>
                  <a:t> </a:t>
                </a:r>
              </a:p>
            </p:txBody>
          </p:sp>
        </mc:Fallback>
      </mc:AlternateContent>
      <p:pic>
        <p:nvPicPr>
          <p:cNvPr id="33" name="出自【趣你的PPT】(微信:qunideppt)：最优质的PPT资源库"/>
          <p:cNvPicPr>
            <a:picLocks noChangeAspect="1"/>
          </p:cNvPicPr>
          <p:nvPr/>
        </p:nvPicPr>
        <p:blipFill rotWithShape="1">
          <a:blip r:embed="rId3" cstate="print">
            <a:clrChange>
              <a:clrFrom>
                <a:srgbClr val="B25322">
                  <a:alpha val="100000"/>
                </a:srgbClr>
              </a:clrFrom>
              <a:clrTo>
                <a:srgbClr val="B25322">
                  <a:alpha val="100000"/>
                  <a:alpha val="0"/>
                </a:srgbClr>
              </a:clrTo>
            </a:clrChange>
            <a:extLst>
              <a:ext uri="{28A0092B-C50C-407E-A947-70E740481C1C}">
                <a14:useLocalDpi xmlns:a14="http://schemas.microsoft.com/office/drawing/2010/main" val="0"/>
              </a:ext>
            </a:extLst>
          </a:blip>
          <a:srcRect l="41946" r="5466" b="15807"/>
          <a:stretch>
            <a:fillRect/>
          </a:stretch>
        </p:blipFill>
        <p:spPr>
          <a:xfrm>
            <a:off x="1028515" y="2049776"/>
            <a:ext cx="4173447" cy="4457467"/>
          </a:xfrm>
          <a:custGeom>
            <a:avLst/>
            <a:gdLst>
              <a:gd name="connsiteX0" fmla="*/ 7333 w 6416040"/>
              <a:gd name="connsiteY0" fmla="*/ 0 h 6855473"/>
              <a:gd name="connsiteX1" fmla="*/ 3008570 w 6416040"/>
              <a:gd name="connsiteY1" fmla="*/ 0 h 6855473"/>
              <a:gd name="connsiteX2" fmla="*/ 6416040 w 6416040"/>
              <a:gd name="connsiteY2" fmla="*/ 3407470 h 6855473"/>
              <a:gd name="connsiteX3" fmla="*/ 6416040 w 6416040"/>
              <a:gd name="connsiteY3" fmla="*/ 3445476 h 6855473"/>
              <a:gd name="connsiteX4" fmla="*/ 3006042 w 6416040"/>
              <a:gd name="connsiteY4" fmla="*/ 6855473 h 6855473"/>
              <a:gd name="connsiteX5" fmla="*/ 9861 w 6416040"/>
              <a:gd name="connsiteY5" fmla="*/ 6855473 h 6855473"/>
              <a:gd name="connsiteX6" fmla="*/ 0 w 6416040"/>
              <a:gd name="connsiteY6" fmla="*/ 6845612 h 6855473"/>
              <a:gd name="connsiteX7" fmla="*/ 0 w 6416040"/>
              <a:gd name="connsiteY7" fmla="*/ 7333 h 6855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16040" h="6855473">
                <a:moveTo>
                  <a:pt x="7333" y="0"/>
                </a:moveTo>
                <a:lnTo>
                  <a:pt x="3008570" y="0"/>
                </a:lnTo>
                <a:lnTo>
                  <a:pt x="6416040" y="3407470"/>
                </a:lnTo>
                <a:lnTo>
                  <a:pt x="6416040" y="3445476"/>
                </a:lnTo>
                <a:lnTo>
                  <a:pt x="3006042" y="6855473"/>
                </a:lnTo>
                <a:lnTo>
                  <a:pt x="9861" y="6855473"/>
                </a:lnTo>
                <a:lnTo>
                  <a:pt x="0" y="6845612"/>
                </a:lnTo>
                <a:lnTo>
                  <a:pt x="0" y="7333"/>
                </a:lnTo>
                <a:close/>
              </a:path>
            </a:pathLst>
          </a:custGeom>
        </p:spPr>
      </p:pic>
      <p:grpSp>
        <p:nvGrpSpPr>
          <p:cNvPr id="11" name="组合 10"/>
          <p:cNvGrpSpPr/>
          <p:nvPr/>
        </p:nvGrpSpPr>
        <p:grpSpPr>
          <a:xfrm>
            <a:off x="88149" y="49302"/>
            <a:ext cx="4279659" cy="613803"/>
            <a:chOff x="1271464" y="2420888"/>
            <a:chExt cx="4490718" cy="613803"/>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mc:AlternateContent xmlns:mc="http://schemas.openxmlformats.org/markup-compatibility/2006" xmlns:a14="http://schemas.microsoft.com/office/drawing/2010/main">
        <mc:Choice Requires="a14">
          <p:sp>
            <p:nvSpPr>
              <p:cNvPr id="14" name="文本框 4"/>
              <p:cNvSpPr txBox="1"/>
              <p:nvPr/>
            </p:nvSpPr>
            <p:spPr>
              <a:xfrm>
                <a:off x="5445098" y="3717032"/>
                <a:ext cx="6483550" cy="738279"/>
              </a:xfrm>
              <a:prstGeom prst="rect">
                <a:avLst/>
              </a:prstGeom>
              <a:noFill/>
            </p:spPr>
            <p:txBody>
              <a:bodyPr wrap="square" lIns="0" tIns="0" rIns="0" bIns="0" rtlCol="0" anchor="t">
                <a:spAutoFit/>
              </a:bodyPr>
              <a:lstStyle/>
              <a:p>
                <a:r>
                  <a:rPr lang="zh-CN" sz="2800" dirty="0">
                    <a:latin typeface="+mn-ea"/>
                    <a:ea typeface="+mn-ea"/>
                    <a:sym typeface="+mn-ea"/>
                  </a:rPr>
                  <a:t>资金成本率</a:t>
                </a:r>
                <a:r>
                  <a:rPr lang="en-US" altLang="zh-CN" sz="2800" dirty="0">
                    <a:latin typeface="+mn-ea"/>
                    <a:ea typeface="+mn-ea"/>
                    <a:sym typeface="+mn-ea"/>
                  </a:rPr>
                  <a:t> = </a:t>
                </a:r>
                <a14:m>
                  <m:oMath xmlns:m="http://schemas.openxmlformats.org/officeDocument/2006/math">
                    <m:f>
                      <m:fPr>
                        <m:ctrlPr>
                          <a:rPr lang="en-US" altLang="zh-CN" sz="2400" i="1" smtClean="0">
                            <a:latin typeface="Cambria Math" panose="02040503050406030204" pitchFamily="18" charset="0"/>
                            <a:ea typeface="+mn-ea"/>
                            <a:sym typeface="+mn-ea"/>
                          </a:rPr>
                        </m:ctrlPr>
                      </m:fPr>
                      <m:num>
                        <m:r>
                          <a:rPr lang="zh-CN" altLang="en-US" sz="2400" b="1" i="1">
                            <a:latin typeface="Cambria Math"/>
                            <a:ea typeface="+mn-ea"/>
                            <a:sym typeface="+mn-ea"/>
                          </a:rPr>
                          <m:t>资金</m:t>
                        </m:r>
                        <m:r>
                          <a:rPr lang="zh-CN" altLang="en-US" sz="2400" b="1" i="1" smtClean="0">
                            <a:latin typeface="Cambria Math"/>
                            <a:ea typeface="+mn-ea"/>
                            <a:sym typeface="+mn-ea"/>
                          </a:rPr>
                          <m:t>占用费</m:t>
                        </m:r>
                      </m:num>
                      <m:den>
                        <m:r>
                          <a:rPr lang="zh-CN" altLang="en-US" sz="2400" b="1" i="1">
                            <a:latin typeface="Cambria Math"/>
                            <a:ea typeface="+mn-ea"/>
                            <a:sym typeface="+mn-ea"/>
                          </a:rPr>
                          <m:t>筹资总额</m:t>
                        </m:r>
                        <m:r>
                          <a:rPr lang="en-US" altLang="zh-CN" sz="2400" b="1" i="1" smtClean="0">
                            <a:latin typeface="Cambria Math"/>
                            <a:ea typeface="+mn-ea"/>
                            <a:sym typeface="+mn-ea"/>
                          </a:rPr>
                          <m:t>×</m:t>
                        </m:r>
                        <m:r>
                          <a:rPr lang="zh-CN" altLang="en-US" sz="2400" b="1" i="1" smtClean="0">
                            <a:latin typeface="Cambria Math"/>
                            <a:ea typeface="+mn-ea"/>
                            <a:sym typeface="+mn-ea"/>
                          </a:rPr>
                          <m:t>（</m:t>
                        </m:r>
                        <m:r>
                          <a:rPr lang="en-US" altLang="zh-CN" sz="2400" b="1" i="1" smtClean="0">
                            <a:latin typeface="Cambria Math"/>
                            <a:ea typeface="+mn-ea"/>
                            <a:sym typeface="+mn-ea"/>
                          </a:rPr>
                          <m:t>𝟏</m:t>
                        </m:r>
                        <m:r>
                          <a:rPr lang="en-US" altLang="zh-CN" sz="2400" b="1" i="1" smtClean="0">
                            <a:latin typeface="Cambria Math"/>
                            <a:ea typeface="+mn-ea"/>
                            <a:sym typeface="+mn-ea"/>
                          </a:rPr>
                          <m:t>−</m:t>
                        </m:r>
                        <m:r>
                          <a:rPr lang="zh-CN" altLang="en-US" sz="2400" i="1">
                            <a:latin typeface="Cambria Math"/>
                            <a:ea typeface="+mn-ea"/>
                            <a:sym typeface="+mn-ea"/>
                          </a:rPr>
                          <m:t>筹资费率</m:t>
                        </m:r>
                        <m:r>
                          <a:rPr lang="zh-CN" altLang="en-US" sz="2400" b="1" i="1" smtClean="0">
                            <a:latin typeface="Cambria Math"/>
                            <a:ea typeface="+mn-ea"/>
                            <a:sym typeface="+mn-ea"/>
                          </a:rPr>
                          <m:t>）</m:t>
                        </m:r>
                      </m:den>
                    </m:f>
                  </m:oMath>
                </a14:m>
                <a:endParaRPr lang="zh-CN" altLang="en-US" sz="2400" dirty="0">
                  <a:solidFill>
                    <a:schemeClr val="accent6"/>
                  </a:solidFill>
                  <a:latin typeface="+mn-ea"/>
                  <a:ea typeface="+mn-ea"/>
                  <a:sym typeface="+mn-ea"/>
                </a:endParaRPr>
              </a:p>
            </p:txBody>
          </p:sp>
        </mc:Choice>
        <mc:Fallback xmlns="">
          <p:sp>
            <p:nvSpPr>
              <p:cNvPr id="14" name="文本框 4"/>
              <p:cNvSpPr txBox="1">
                <a:spLocks noRot="1" noChangeAspect="1" noMove="1" noResize="1" noEditPoints="1" noAdjustHandles="1" noChangeArrowheads="1" noChangeShapeType="1" noTextEdit="1"/>
              </p:cNvSpPr>
              <p:nvPr/>
            </p:nvSpPr>
            <p:spPr>
              <a:xfrm>
                <a:off x="5445098" y="3717032"/>
                <a:ext cx="6483550" cy="738279"/>
              </a:xfrm>
              <a:prstGeom prst="rect">
                <a:avLst/>
              </a:prstGeom>
              <a:blipFill rotWithShape="1">
                <a:blip r:embed="rId4"/>
                <a:stretch>
                  <a:fillRect l="-3289" b="-578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925960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601537"/>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2400">
              <a:latin typeface="+mn-ea"/>
              <a:ea typeface="+mn-ea"/>
            </a:endParaRPr>
          </a:p>
        </p:txBody>
      </p:sp>
      <p:sp>
        <p:nvSpPr>
          <p:cNvPr id="110" name="文本框 109"/>
          <p:cNvSpPr txBox="1"/>
          <p:nvPr/>
        </p:nvSpPr>
        <p:spPr>
          <a:xfrm>
            <a:off x="1028516" y="938556"/>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dirty="0">
                <a:solidFill>
                  <a:srgbClr val="002060"/>
                </a:solidFill>
                <a:latin typeface="+mn-ea"/>
                <a:cs typeface="黑体" panose="02010609060101010101" charset="-122"/>
              </a:rPr>
              <a:t>步骤一</a:t>
            </a:r>
            <a:r>
              <a:rPr lang="en-US" sz="2400" dirty="0">
                <a:solidFill>
                  <a:srgbClr val="002060"/>
                </a:solidFill>
                <a:latin typeface="+mn-ea"/>
                <a:cs typeface="黑体" panose="02010609060101010101" charset="-122"/>
              </a:rPr>
              <a:t>  </a:t>
            </a:r>
            <a:r>
              <a:rPr lang="zh-CN" sz="2400" dirty="0">
                <a:solidFill>
                  <a:srgbClr val="002060"/>
                </a:solidFill>
                <a:latin typeface="+mn-ea"/>
                <a:cs typeface="黑体" panose="02010609060101010101" charset="-122"/>
              </a:rPr>
              <a:t>计算个别资本成本</a:t>
            </a:r>
            <a:endParaRPr lang="zh-CN" altLang="en-US" sz="2400" dirty="0">
              <a:solidFill>
                <a:srgbClr val="002060"/>
              </a:solidFill>
              <a:latin typeface="+mn-ea"/>
              <a:cs typeface="黑体" panose="02010609060101010101" charset="-122"/>
            </a:endParaRPr>
          </a:p>
        </p:txBody>
      </p:sp>
      <p:grpSp>
        <p:nvGrpSpPr>
          <p:cNvPr id="7" name="组合 6"/>
          <p:cNvGrpSpPr/>
          <p:nvPr/>
        </p:nvGrpSpPr>
        <p:grpSpPr>
          <a:xfrm>
            <a:off x="88149" y="49302"/>
            <a:ext cx="4279659" cy="613803"/>
            <a:chOff x="1271464" y="2420888"/>
            <a:chExt cx="449071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grpSp>
        <p:nvGrpSpPr>
          <p:cNvPr id="10" name="组合 9"/>
          <p:cNvGrpSpPr/>
          <p:nvPr/>
        </p:nvGrpSpPr>
        <p:grpSpPr>
          <a:xfrm>
            <a:off x="5575827" y="2489495"/>
            <a:ext cx="1040348" cy="2710904"/>
            <a:chOff x="6457950" y="3517900"/>
            <a:chExt cx="1040348" cy="2710904"/>
          </a:xfrm>
          <a:solidFill>
            <a:schemeClr val="accent1"/>
          </a:solidFill>
        </p:grpSpPr>
        <p:sp>
          <p:nvSpPr>
            <p:cNvPr id="11" name="任意多边形: 形状 25"/>
            <p:cNvSpPr/>
            <p:nvPr/>
          </p:nvSpPr>
          <p:spPr>
            <a:xfrm>
              <a:off x="6457950" y="3517900"/>
              <a:ext cx="1040348" cy="2710904"/>
            </a:xfrm>
            <a:custGeom>
              <a:avLst/>
              <a:gdLst>
                <a:gd name="connsiteX0" fmla="*/ 527580 w 1040348"/>
                <a:gd name="connsiteY0" fmla="*/ 2018564 h 2710904"/>
                <a:gd name="connsiteX1" fmla="*/ 224795 w 1040348"/>
                <a:gd name="connsiteY1" fmla="*/ 2321349 h 2710904"/>
                <a:gd name="connsiteX2" fmla="*/ 527580 w 1040348"/>
                <a:gd name="connsiteY2" fmla="*/ 2624134 h 2710904"/>
                <a:gd name="connsiteX3" fmla="*/ 830365 w 1040348"/>
                <a:gd name="connsiteY3" fmla="*/ 2321349 h 2710904"/>
                <a:gd name="connsiteX4" fmla="*/ 527580 w 1040348"/>
                <a:gd name="connsiteY4" fmla="*/ 2018564 h 2710904"/>
                <a:gd name="connsiteX5" fmla="*/ 520174 w 1040348"/>
                <a:gd name="connsiteY5" fmla="*/ 136425 h 2710904"/>
                <a:gd name="connsiteX6" fmla="*/ 438112 w 1040348"/>
                <a:gd name="connsiteY6" fmla="*/ 218487 h 2710904"/>
                <a:gd name="connsiteX7" fmla="*/ 520174 w 1040348"/>
                <a:gd name="connsiteY7" fmla="*/ 300549 h 2710904"/>
                <a:gd name="connsiteX8" fmla="*/ 602236 w 1040348"/>
                <a:gd name="connsiteY8" fmla="*/ 218487 h 2710904"/>
                <a:gd name="connsiteX9" fmla="*/ 520174 w 1040348"/>
                <a:gd name="connsiteY9" fmla="*/ 136425 h 2710904"/>
                <a:gd name="connsiteX10" fmla="*/ 520174 w 1040348"/>
                <a:gd name="connsiteY10" fmla="*/ 0 h 2710904"/>
                <a:gd name="connsiteX11" fmla="*/ 731206 w 1040348"/>
                <a:gd name="connsiteY11" fmla="*/ 211032 h 2710904"/>
                <a:gd name="connsiteX12" fmla="*/ 726919 w 1040348"/>
                <a:gd name="connsiteY12" fmla="*/ 253562 h 2710904"/>
                <a:gd name="connsiteX13" fmla="*/ 726742 w 1040348"/>
                <a:gd name="connsiteY13" fmla="*/ 254131 h 2710904"/>
                <a:gd name="connsiteX14" fmla="*/ 811009 w 1040348"/>
                <a:gd name="connsiteY14" fmla="*/ 299870 h 2710904"/>
                <a:gd name="connsiteX15" fmla="*/ 1040348 w 1040348"/>
                <a:gd name="connsiteY15" fmla="*/ 731206 h 2710904"/>
                <a:gd name="connsiteX16" fmla="*/ 887993 w 1040348"/>
                <a:gd name="connsiteY16" fmla="*/ 1099024 h 2710904"/>
                <a:gd name="connsiteX17" fmla="*/ 836478 w 1040348"/>
                <a:gd name="connsiteY17" fmla="*/ 1141528 h 2710904"/>
                <a:gd name="connsiteX18" fmla="*/ 764309 w 1040348"/>
                <a:gd name="connsiteY18" fmla="*/ 1231370 h 2710904"/>
                <a:gd name="connsiteX19" fmla="*/ 653363 w 1040348"/>
                <a:gd name="connsiteY19" fmla="*/ 1621729 h 2710904"/>
                <a:gd name="connsiteX20" fmla="*/ 731960 w 1040348"/>
                <a:gd name="connsiteY20" fmla="*/ 1956079 h 2710904"/>
                <a:gd name="connsiteX21" fmla="*/ 782886 w 1040348"/>
                <a:gd name="connsiteY21" fmla="*/ 2037850 h 2710904"/>
                <a:gd name="connsiteX22" fmla="*/ 794868 w 1040348"/>
                <a:gd name="connsiteY22" fmla="*/ 2047736 h 2710904"/>
                <a:gd name="connsiteX23" fmla="*/ 908650 w 1040348"/>
                <a:gd name="connsiteY23" fmla="*/ 2322429 h 2710904"/>
                <a:gd name="connsiteX24" fmla="*/ 520174 w 1040348"/>
                <a:gd name="connsiteY24" fmla="*/ 2710904 h 2710904"/>
                <a:gd name="connsiteX25" fmla="*/ 131699 w 1040348"/>
                <a:gd name="connsiteY25" fmla="*/ 2322429 h 2710904"/>
                <a:gd name="connsiteX26" fmla="*/ 245481 w 1040348"/>
                <a:gd name="connsiteY26" fmla="*/ 2047736 h 2710904"/>
                <a:gd name="connsiteX27" fmla="*/ 257463 w 1040348"/>
                <a:gd name="connsiteY27" fmla="*/ 2037850 h 2710904"/>
                <a:gd name="connsiteX28" fmla="*/ 308388 w 1040348"/>
                <a:gd name="connsiteY28" fmla="*/ 1956079 h 2710904"/>
                <a:gd name="connsiteX29" fmla="*/ 386985 w 1040348"/>
                <a:gd name="connsiteY29" fmla="*/ 1621729 h 2710904"/>
                <a:gd name="connsiteX30" fmla="*/ 276039 w 1040348"/>
                <a:gd name="connsiteY30" fmla="*/ 1231370 h 2710904"/>
                <a:gd name="connsiteX31" fmla="*/ 203871 w 1040348"/>
                <a:gd name="connsiteY31" fmla="*/ 1141528 h 2710904"/>
                <a:gd name="connsiteX32" fmla="*/ 152356 w 1040348"/>
                <a:gd name="connsiteY32" fmla="*/ 1099024 h 2710904"/>
                <a:gd name="connsiteX33" fmla="*/ 0 w 1040348"/>
                <a:gd name="connsiteY33" fmla="*/ 731206 h 2710904"/>
                <a:gd name="connsiteX34" fmla="*/ 229340 w 1040348"/>
                <a:gd name="connsiteY34" fmla="*/ 299870 h 2710904"/>
                <a:gd name="connsiteX35" fmla="*/ 313607 w 1040348"/>
                <a:gd name="connsiteY35" fmla="*/ 254131 h 2710904"/>
                <a:gd name="connsiteX36" fmla="*/ 313430 w 1040348"/>
                <a:gd name="connsiteY36" fmla="*/ 253562 h 2710904"/>
                <a:gd name="connsiteX37" fmla="*/ 309143 w 1040348"/>
                <a:gd name="connsiteY37" fmla="*/ 211032 h 2710904"/>
                <a:gd name="connsiteX38" fmla="*/ 520174 w 1040348"/>
                <a:gd name="connsiteY38" fmla="*/ 0 h 2710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40348" h="2710904">
                  <a:moveTo>
                    <a:pt x="527580" y="2018564"/>
                  </a:moveTo>
                  <a:cubicBezTo>
                    <a:pt x="360356" y="2018564"/>
                    <a:pt x="224795" y="2154125"/>
                    <a:pt x="224795" y="2321349"/>
                  </a:cubicBezTo>
                  <a:cubicBezTo>
                    <a:pt x="224795" y="2488573"/>
                    <a:pt x="360356" y="2624134"/>
                    <a:pt x="527580" y="2624134"/>
                  </a:cubicBezTo>
                  <a:cubicBezTo>
                    <a:pt x="694804" y="2624134"/>
                    <a:pt x="830365" y="2488573"/>
                    <a:pt x="830365" y="2321349"/>
                  </a:cubicBezTo>
                  <a:cubicBezTo>
                    <a:pt x="830365" y="2154125"/>
                    <a:pt x="694804" y="2018564"/>
                    <a:pt x="527580" y="2018564"/>
                  </a:cubicBezTo>
                  <a:close/>
                  <a:moveTo>
                    <a:pt x="520174" y="136425"/>
                  </a:moveTo>
                  <a:cubicBezTo>
                    <a:pt x="474853" y="136425"/>
                    <a:pt x="438112" y="173165"/>
                    <a:pt x="438112" y="218487"/>
                  </a:cubicBezTo>
                  <a:cubicBezTo>
                    <a:pt x="438112" y="263809"/>
                    <a:pt x="474853" y="300549"/>
                    <a:pt x="520174" y="300549"/>
                  </a:cubicBezTo>
                  <a:cubicBezTo>
                    <a:pt x="565496" y="300549"/>
                    <a:pt x="602236" y="263809"/>
                    <a:pt x="602236" y="218487"/>
                  </a:cubicBezTo>
                  <a:cubicBezTo>
                    <a:pt x="602236" y="173165"/>
                    <a:pt x="565496" y="136425"/>
                    <a:pt x="520174" y="136425"/>
                  </a:cubicBezTo>
                  <a:close/>
                  <a:moveTo>
                    <a:pt x="520174" y="0"/>
                  </a:moveTo>
                  <a:cubicBezTo>
                    <a:pt x="636724" y="0"/>
                    <a:pt x="731206" y="94483"/>
                    <a:pt x="731206" y="211032"/>
                  </a:cubicBezTo>
                  <a:cubicBezTo>
                    <a:pt x="731206" y="225600"/>
                    <a:pt x="729730" y="239824"/>
                    <a:pt x="726919" y="253562"/>
                  </a:cubicBezTo>
                  <a:lnTo>
                    <a:pt x="726742" y="254131"/>
                  </a:lnTo>
                  <a:lnTo>
                    <a:pt x="811009" y="299870"/>
                  </a:lnTo>
                  <a:cubicBezTo>
                    <a:pt x="949376" y="393348"/>
                    <a:pt x="1040348" y="551653"/>
                    <a:pt x="1040348" y="731206"/>
                  </a:cubicBezTo>
                  <a:cubicBezTo>
                    <a:pt x="1040348" y="874848"/>
                    <a:pt x="982126" y="1004892"/>
                    <a:pt x="887993" y="1099024"/>
                  </a:cubicBezTo>
                  <a:lnTo>
                    <a:pt x="836478" y="1141528"/>
                  </a:lnTo>
                  <a:lnTo>
                    <a:pt x="764309" y="1231370"/>
                  </a:lnTo>
                  <a:cubicBezTo>
                    <a:pt x="694813" y="1338862"/>
                    <a:pt x="653363" y="1474412"/>
                    <a:pt x="653363" y="1621729"/>
                  </a:cubicBezTo>
                  <a:cubicBezTo>
                    <a:pt x="653363" y="1744494"/>
                    <a:pt x="682148" y="1859085"/>
                    <a:pt x="731960" y="1956079"/>
                  </a:cubicBezTo>
                  <a:lnTo>
                    <a:pt x="782886" y="2037850"/>
                  </a:lnTo>
                  <a:lnTo>
                    <a:pt x="794868" y="2047736"/>
                  </a:lnTo>
                  <a:cubicBezTo>
                    <a:pt x="865168" y="2118036"/>
                    <a:pt x="908650" y="2215154"/>
                    <a:pt x="908650" y="2322429"/>
                  </a:cubicBezTo>
                  <a:cubicBezTo>
                    <a:pt x="908650" y="2536977"/>
                    <a:pt x="734723" y="2710904"/>
                    <a:pt x="520174" y="2710904"/>
                  </a:cubicBezTo>
                  <a:cubicBezTo>
                    <a:pt x="305626" y="2710904"/>
                    <a:pt x="131699" y="2536977"/>
                    <a:pt x="131699" y="2322429"/>
                  </a:cubicBezTo>
                  <a:cubicBezTo>
                    <a:pt x="131699" y="2215154"/>
                    <a:pt x="175180" y="2118036"/>
                    <a:pt x="245481" y="2047736"/>
                  </a:cubicBezTo>
                  <a:lnTo>
                    <a:pt x="257463" y="2037850"/>
                  </a:lnTo>
                  <a:lnTo>
                    <a:pt x="308388" y="1956079"/>
                  </a:lnTo>
                  <a:cubicBezTo>
                    <a:pt x="358201" y="1859085"/>
                    <a:pt x="386985" y="1744494"/>
                    <a:pt x="386985" y="1621729"/>
                  </a:cubicBezTo>
                  <a:cubicBezTo>
                    <a:pt x="386985" y="1474412"/>
                    <a:pt x="345536" y="1338862"/>
                    <a:pt x="276039" y="1231370"/>
                  </a:cubicBezTo>
                  <a:lnTo>
                    <a:pt x="203871" y="1141528"/>
                  </a:lnTo>
                  <a:lnTo>
                    <a:pt x="152356" y="1099024"/>
                  </a:lnTo>
                  <a:cubicBezTo>
                    <a:pt x="58223" y="1004892"/>
                    <a:pt x="0" y="874848"/>
                    <a:pt x="0" y="731206"/>
                  </a:cubicBezTo>
                  <a:cubicBezTo>
                    <a:pt x="0" y="551653"/>
                    <a:pt x="90973" y="393348"/>
                    <a:pt x="229340" y="299870"/>
                  </a:cubicBezTo>
                  <a:lnTo>
                    <a:pt x="313607" y="254131"/>
                  </a:lnTo>
                  <a:lnTo>
                    <a:pt x="313430" y="253562"/>
                  </a:lnTo>
                  <a:cubicBezTo>
                    <a:pt x="310619" y="239824"/>
                    <a:pt x="309143" y="225600"/>
                    <a:pt x="309143" y="211032"/>
                  </a:cubicBezTo>
                  <a:cubicBezTo>
                    <a:pt x="309143" y="94483"/>
                    <a:pt x="403625" y="0"/>
                    <a:pt x="5201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1031875"/>
              <a:endParaRPr lang="zh-CN" altLang="en-US" sz="2400">
                <a:solidFill>
                  <a:schemeClr val="tx1"/>
                </a:solidFill>
                <a:latin typeface="+mn-ea"/>
              </a:endParaRPr>
            </a:p>
          </p:txBody>
        </p:sp>
        <p:sp>
          <p:nvSpPr>
            <p:cNvPr id="12" name="任意多边形 16"/>
            <p:cNvSpPr/>
            <p:nvPr/>
          </p:nvSpPr>
          <p:spPr>
            <a:xfrm>
              <a:off x="6794428" y="5617319"/>
              <a:ext cx="367393" cy="428673"/>
            </a:xfrm>
            <a:custGeom>
              <a:avLst/>
              <a:gdLst>
                <a:gd name="connsiteX0" fmla="*/ 470533 w 864000"/>
                <a:gd name="connsiteY0" fmla="*/ 565212 h 1008112"/>
                <a:gd name="connsiteX1" fmla="*/ 470533 w 864000"/>
                <a:gd name="connsiteY1" fmla="*/ 817212 h 1008112"/>
                <a:gd name="connsiteX2" fmla="*/ 650553 w 864000"/>
                <a:gd name="connsiteY2" fmla="*/ 817212 h 1008112"/>
                <a:gd name="connsiteX3" fmla="*/ 650553 w 864000"/>
                <a:gd name="connsiteY3" fmla="*/ 565212 h 1008112"/>
                <a:gd name="connsiteX4" fmla="*/ 213357 w 864000"/>
                <a:gd name="connsiteY4" fmla="*/ 565212 h 1008112"/>
                <a:gd name="connsiteX5" fmla="*/ 213357 w 864000"/>
                <a:gd name="connsiteY5" fmla="*/ 817212 h 1008112"/>
                <a:gd name="connsiteX6" fmla="*/ 393377 w 864000"/>
                <a:gd name="connsiteY6" fmla="*/ 817212 h 1008112"/>
                <a:gd name="connsiteX7" fmla="*/ 393377 w 864000"/>
                <a:gd name="connsiteY7" fmla="*/ 565212 h 1008112"/>
                <a:gd name="connsiteX8" fmla="*/ 470533 w 864000"/>
                <a:gd name="connsiteY8" fmla="*/ 336612 h 1008112"/>
                <a:gd name="connsiteX9" fmla="*/ 470533 w 864000"/>
                <a:gd name="connsiteY9" fmla="*/ 516632 h 1008112"/>
                <a:gd name="connsiteX10" fmla="*/ 650553 w 864000"/>
                <a:gd name="connsiteY10" fmla="*/ 516632 h 1008112"/>
                <a:gd name="connsiteX11" fmla="*/ 650553 w 864000"/>
                <a:gd name="connsiteY11" fmla="*/ 336612 h 1008112"/>
                <a:gd name="connsiteX12" fmla="*/ 213357 w 864000"/>
                <a:gd name="connsiteY12" fmla="*/ 336612 h 1008112"/>
                <a:gd name="connsiteX13" fmla="*/ 213357 w 864000"/>
                <a:gd name="connsiteY13" fmla="*/ 516632 h 1008112"/>
                <a:gd name="connsiteX14" fmla="*/ 393377 w 864000"/>
                <a:gd name="connsiteY14" fmla="*/ 516632 h 1008112"/>
                <a:gd name="connsiteX15" fmla="*/ 393377 w 864000"/>
                <a:gd name="connsiteY15" fmla="*/ 336612 h 1008112"/>
                <a:gd name="connsiteX16" fmla="*/ 470533 w 864000"/>
                <a:gd name="connsiteY16" fmla="*/ 108012 h 1008112"/>
                <a:gd name="connsiteX17" fmla="*/ 470533 w 864000"/>
                <a:gd name="connsiteY17" fmla="*/ 288032 h 1008112"/>
                <a:gd name="connsiteX18" fmla="*/ 650553 w 864000"/>
                <a:gd name="connsiteY18" fmla="*/ 288032 h 1008112"/>
                <a:gd name="connsiteX19" fmla="*/ 650553 w 864000"/>
                <a:gd name="connsiteY19" fmla="*/ 108012 h 1008112"/>
                <a:gd name="connsiteX20" fmla="*/ 213357 w 864000"/>
                <a:gd name="connsiteY20" fmla="*/ 108012 h 1008112"/>
                <a:gd name="connsiteX21" fmla="*/ 213357 w 864000"/>
                <a:gd name="connsiteY21" fmla="*/ 288032 h 1008112"/>
                <a:gd name="connsiteX22" fmla="*/ 393377 w 864000"/>
                <a:gd name="connsiteY22" fmla="*/ 288032 h 1008112"/>
                <a:gd name="connsiteX23" fmla="*/ 393377 w 864000"/>
                <a:gd name="connsiteY23" fmla="*/ 108012 h 1008112"/>
                <a:gd name="connsiteX24" fmla="*/ 215978 w 864000"/>
                <a:gd name="connsiteY24" fmla="*/ 0 h 1008112"/>
                <a:gd name="connsiteX25" fmla="*/ 648022 w 864000"/>
                <a:gd name="connsiteY25" fmla="*/ 0 h 1008112"/>
                <a:gd name="connsiteX26" fmla="*/ 756036 w 864000"/>
                <a:gd name="connsiteY26" fmla="*/ 108014 h 1008112"/>
                <a:gd name="connsiteX27" fmla="*/ 756036 w 864000"/>
                <a:gd name="connsiteY27" fmla="*/ 900098 h 1008112"/>
                <a:gd name="connsiteX28" fmla="*/ 756036 w 864000"/>
                <a:gd name="connsiteY28" fmla="*/ 900100 h 1008112"/>
                <a:gd name="connsiteX29" fmla="*/ 864000 w 864000"/>
                <a:gd name="connsiteY29" fmla="*/ 900100 h 1008112"/>
                <a:gd name="connsiteX30" fmla="*/ 864000 w 864000"/>
                <a:gd name="connsiteY30" fmla="*/ 1008112 h 1008112"/>
                <a:gd name="connsiteX31" fmla="*/ 648022 w 864000"/>
                <a:gd name="connsiteY31" fmla="*/ 1008112 h 1008112"/>
                <a:gd name="connsiteX32" fmla="*/ 215978 w 864000"/>
                <a:gd name="connsiteY32" fmla="*/ 1008112 h 1008112"/>
                <a:gd name="connsiteX33" fmla="*/ 0 w 864000"/>
                <a:gd name="connsiteY33" fmla="*/ 1008112 h 1008112"/>
                <a:gd name="connsiteX34" fmla="*/ 0 w 864000"/>
                <a:gd name="connsiteY34" fmla="*/ 900100 h 1008112"/>
                <a:gd name="connsiteX35" fmla="*/ 107965 w 864000"/>
                <a:gd name="connsiteY35" fmla="*/ 900100 h 1008112"/>
                <a:gd name="connsiteX36" fmla="*/ 107964 w 864000"/>
                <a:gd name="connsiteY36" fmla="*/ 900098 h 1008112"/>
                <a:gd name="connsiteX37" fmla="*/ 107964 w 864000"/>
                <a:gd name="connsiteY37" fmla="*/ 108014 h 1008112"/>
                <a:gd name="connsiteX38" fmla="*/ 215978 w 864000"/>
                <a:gd name="connsiteY38" fmla="*/ 0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64000" h="1008112">
                  <a:moveTo>
                    <a:pt x="470533" y="565212"/>
                  </a:moveTo>
                  <a:lnTo>
                    <a:pt x="470533" y="817212"/>
                  </a:lnTo>
                  <a:lnTo>
                    <a:pt x="650553" y="817212"/>
                  </a:lnTo>
                  <a:lnTo>
                    <a:pt x="650553" y="565212"/>
                  </a:lnTo>
                  <a:close/>
                  <a:moveTo>
                    <a:pt x="213357" y="565212"/>
                  </a:moveTo>
                  <a:lnTo>
                    <a:pt x="213357" y="817212"/>
                  </a:lnTo>
                  <a:lnTo>
                    <a:pt x="393377" y="817212"/>
                  </a:lnTo>
                  <a:lnTo>
                    <a:pt x="393377" y="565212"/>
                  </a:lnTo>
                  <a:close/>
                  <a:moveTo>
                    <a:pt x="470533" y="336612"/>
                  </a:moveTo>
                  <a:lnTo>
                    <a:pt x="470533" y="516632"/>
                  </a:lnTo>
                  <a:lnTo>
                    <a:pt x="650553" y="516632"/>
                  </a:lnTo>
                  <a:lnTo>
                    <a:pt x="650553" y="336612"/>
                  </a:lnTo>
                  <a:close/>
                  <a:moveTo>
                    <a:pt x="213357" y="336612"/>
                  </a:moveTo>
                  <a:lnTo>
                    <a:pt x="213357" y="516632"/>
                  </a:lnTo>
                  <a:lnTo>
                    <a:pt x="393377" y="516632"/>
                  </a:lnTo>
                  <a:lnTo>
                    <a:pt x="393377" y="336612"/>
                  </a:lnTo>
                  <a:close/>
                  <a:moveTo>
                    <a:pt x="470533" y="108012"/>
                  </a:moveTo>
                  <a:lnTo>
                    <a:pt x="470533" y="288032"/>
                  </a:lnTo>
                  <a:lnTo>
                    <a:pt x="650553" y="288032"/>
                  </a:lnTo>
                  <a:lnTo>
                    <a:pt x="650553" y="108012"/>
                  </a:lnTo>
                  <a:close/>
                  <a:moveTo>
                    <a:pt x="213357" y="108012"/>
                  </a:moveTo>
                  <a:lnTo>
                    <a:pt x="213357" y="288032"/>
                  </a:lnTo>
                  <a:lnTo>
                    <a:pt x="393377" y="288032"/>
                  </a:lnTo>
                  <a:lnTo>
                    <a:pt x="393377" y="108012"/>
                  </a:lnTo>
                  <a:close/>
                  <a:moveTo>
                    <a:pt x="215978" y="0"/>
                  </a:moveTo>
                  <a:lnTo>
                    <a:pt x="648022" y="0"/>
                  </a:lnTo>
                  <a:cubicBezTo>
                    <a:pt x="707676" y="0"/>
                    <a:pt x="756036" y="48360"/>
                    <a:pt x="756036" y="108014"/>
                  </a:cubicBezTo>
                  <a:lnTo>
                    <a:pt x="756036" y="900098"/>
                  </a:lnTo>
                  <a:lnTo>
                    <a:pt x="756036" y="900100"/>
                  </a:lnTo>
                  <a:lnTo>
                    <a:pt x="864000" y="900100"/>
                  </a:lnTo>
                  <a:lnTo>
                    <a:pt x="864000" y="1008112"/>
                  </a:lnTo>
                  <a:lnTo>
                    <a:pt x="648022" y="1008112"/>
                  </a:lnTo>
                  <a:lnTo>
                    <a:pt x="215978" y="1008112"/>
                  </a:lnTo>
                  <a:lnTo>
                    <a:pt x="0" y="1008112"/>
                  </a:lnTo>
                  <a:lnTo>
                    <a:pt x="0" y="900100"/>
                  </a:lnTo>
                  <a:lnTo>
                    <a:pt x="107965" y="900100"/>
                  </a:lnTo>
                  <a:lnTo>
                    <a:pt x="107964" y="900098"/>
                  </a:lnTo>
                  <a:lnTo>
                    <a:pt x="107964" y="108014"/>
                  </a:lnTo>
                  <a:cubicBezTo>
                    <a:pt x="107964" y="48360"/>
                    <a:pt x="156324" y="0"/>
                    <a:pt x="21597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1031875"/>
              <a:endParaRPr lang="zh-CN" altLang="en-US" sz="2400">
                <a:solidFill>
                  <a:schemeClr val="tx1"/>
                </a:solidFill>
                <a:latin typeface="+mn-ea"/>
              </a:endParaRPr>
            </a:p>
          </p:txBody>
        </p:sp>
      </p:grpSp>
      <p:grpSp>
        <p:nvGrpSpPr>
          <p:cNvPr id="13" name="组合 12"/>
          <p:cNvGrpSpPr/>
          <p:nvPr/>
        </p:nvGrpSpPr>
        <p:grpSpPr>
          <a:xfrm>
            <a:off x="6334539" y="2188338"/>
            <a:ext cx="1301595" cy="2710904"/>
            <a:chOff x="6334538" y="2554135"/>
            <a:chExt cx="1301595" cy="2710904"/>
          </a:xfrm>
          <a:solidFill>
            <a:schemeClr val="accent2"/>
          </a:solidFill>
        </p:grpSpPr>
        <p:sp>
          <p:nvSpPr>
            <p:cNvPr id="14" name="任意多边形: 形状 26"/>
            <p:cNvSpPr/>
            <p:nvPr/>
          </p:nvSpPr>
          <p:spPr>
            <a:xfrm rot="19099189">
              <a:off x="6334538" y="2554135"/>
              <a:ext cx="1040348" cy="2710904"/>
            </a:xfrm>
            <a:custGeom>
              <a:avLst/>
              <a:gdLst>
                <a:gd name="connsiteX0" fmla="*/ 527580 w 1040348"/>
                <a:gd name="connsiteY0" fmla="*/ 2018564 h 2710904"/>
                <a:gd name="connsiteX1" fmla="*/ 224795 w 1040348"/>
                <a:gd name="connsiteY1" fmla="*/ 2321349 h 2710904"/>
                <a:gd name="connsiteX2" fmla="*/ 527580 w 1040348"/>
                <a:gd name="connsiteY2" fmla="*/ 2624134 h 2710904"/>
                <a:gd name="connsiteX3" fmla="*/ 830365 w 1040348"/>
                <a:gd name="connsiteY3" fmla="*/ 2321349 h 2710904"/>
                <a:gd name="connsiteX4" fmla="*/ 527580 w 1040348"/>
                <a:gd name="connsiteY4" fmla="*/ 2018564 h 2710904"/>
                <a:gd name="connsiteX5" fmla="*/ 520174 w 1040348"/>
                <a:gd name="connsiteY5" fmla="*/ 136425 h 2710904"/>
                <a:gd name="connsiteX6" fmla="*/ 438112 w 1040348"/>
                <a:gd name="connsiteY6" fmla="*/ 218487 h 2710904"/>
                <a:gd name="connsiteX7" fmla="*/ 520174 w 1040348"/>
                <a:gd name="connsiteY7" fmla="*/ 300549 h 2710904"/>
                <a:gd name="connsiteX8" fmla="*/ 602236 w 1040348"/>
                <a:gd name="connsiteY8" fmla="*/ 218487 h 2710904"/>
                <a:gd name="connsiteX9" fmla="*/ 520174 w 1040348"/>
                <a:gd name="connsiteY9" fmla="*/ 136425 h 2710904"/>
                <a:gd name="connsiteX10" fmla="*/ 520174 w 1040348"/>
                <a:gd name="connsiteY10" fmla="*/ 0 h 2710904"/>
                <a:gd name="connsiteX11" fmla="*/ 731206 w 1040348"/>
                <a:gd name="connsiteY11" fmla="*/ 211032 h 2710904"/>
                <a:gd name="connsiteX12" fmla="*/ 726919 w 1040348"/>
                <a:gd name="connsiteY12" fmla="*/ 253562 h 2710904"/>
                <a:gd name="connsiteX13" fmla="*/ 726742 w 1040348"/>
                <a:gd name="connsiteY13" fmla="*/ 254131 h 2710904"/>
                <a:gd name="connsiteX14" fmla="*/ 811009 w 1040348"/>
                <a:gd name="connsiteY14" fmla="*/ 299870 h 2710904"/>
                <a:gd name="connsiteX15" fmla="*/ 1040348 w 1040348"/>
                <a:gd name="connsiteY15" fmla="*/ 731206 h 2710904"/>
                <a:gd name="connsiteX16" fmla="*/ 887993 w 1040348"/>
                <a:gd name="connsiteY16" fmla="*/ 1099024 h 2710904"/>
                <a:gd name="connsiteX17" fmla="*/ 836478 w 1040348"/>
                <a:gd name="connsiteY17" fmla="*/ 1141528 h 2710904"/>
                <a:gd name="connsiteX18" fmla="*/ 764309 w 1040348"/>
                <a:gd name="connsiteY18" fmla="*/ 1231370 h 2710904"/>
                <a:gd name="connsiteX19" fmla="*/ 653363 w 1040348"/>
                <a:gd name="connsiteY19" fmla="*/ 1621729 h 2710904"/>
                <a:gd name="connsiteX20" fmla="*/ 731960 w 1040348"/>
                <a:gd name="connsiteY20" fmla="*/ 1956079 h 2710904"/>
                <a:gd name="connsiteX21" fmla="*/ 782886 w 1040348"/>
                <a:gd name="connsiteY21" fmla="*/ 2037850 h 2710904"/>
                <a:gd name="connsiteX22" fmla="*/ 794868 w 1040348"/>
                <a:gd name="connsiteY22" fmla="*/ 2047736 h 2710904"/>
                <a:gd name="connsiteX23" fmla="*/ 908650 w 1040348"/>
                <a:gd name="connsiteY23" fmla="*/ 2322429 h 2710904"/>
                <a:gd name="connsiteX24" fmla="*/ 520174 w 1040348"/>
                <a:gd name="connsiteY24" fmla="*/ 2710904 h 2710904"/>
                <a:gd name="connsiteX25" fmla="*/ 131699 w 1040348"/>
                <a:gd name="connsiteY25" fmla="*/ 2322429 h 2710904"/>
                <a:gd name="connsiteX26" fmla="*/ 245481 w 1040348"/>
                <a:gd name="connsiteY26" fmla="*/ 2047736 h 2710904"/>
                <a:gd name="connsiteX27" fmla="*/ 257463 w 1040348"/>
                <a:gd name="connsiteY27" fmla="*/ 2037850 h 2710904"/>
                <a:gd name="connsiteX28" fmla="*/ 308388 w 1040348"/>
                <a:gd name="connsiteY28" fmla="*/ 1956079 h 2710904"/>
                <a:gd name="connsiteX29" fmla="*/ 386985 w 1040348"/>
                <a:gd name="connsiteY29" fmla="*/ 1621729 h 2710904"/>
                <a:gd name="connsiteX30" fmla="*/ 276039 w 1040348"/>
                <a:gd name="connsiteY30" fmla="*/ 1231370 h 2710904"/>
                <a:gd name="connsiteX31" fmla="*/ 203871 w 1040348"/>
                <a:gd name="connsiteY31" fmla="*/ 1141528 h 2710904"/>
                <a:gd name="connsiteX32" fmla="*/ 152356 w 1040348"/>
                <a:gd name="connsiteY32" fmla="*/ 1099024 h 2710904"/>
                <a:gd name="connsiteX33" fmla="*/ 0 w 1040348"/>
                <a:gd name="connsiteY33" fmla="*/ 731206 h 2710904"/>
                <a:gd name="connsiteX34" fmla="*/ 229340 w 1040348"/>
                <a:gd name="connsiteY34" fmla="*/ 299870 h 2710904"/>
                <a:gd name="connsiteX35" fmla="*/ 313607 w 1040348"/>
                <a:gd name="connsiteY35" fmla="*/ 254131 h 2710904"/>
                <a:gd name="connsiteX36" fmla="*/ 313430 w 1040348"/>
                <a:gd name="connsiteY36" fmla="*/ 253562 h 2710904"/>
                <a:gd name="connsiteX37" fmla="*/ 309143 w 1040348"/>
                <a:gd name="connsiteY37" fmla="*/ 211032 h 2710904"/>
                <a:gd name="connsiteX38" fmla="*/ 520174 w 1040348"/>
                <a:gd name="connsiteY38" fmla="*/ 0 h 2710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40348" h="2710904">
                  <a:moveTo>
                    <a:pt x="527580" y="2018564"/>
                  </a:moveTo>
                  <a:cubicBezTo>
                    <a:pt x="360356" y="2018564"/>
                    <a:pt x="224795" y="2154125"/>
                    <a:pt x="224795" y="2321349"/>
                  </a:cubicBezTo>
                  <a:cubicBezTo>
                    <a:pt x="224795" y="2488573"/>
                    <a:pt x="360356" y="2624134"/>
                    <a:pt x="527580" y="2624134"/>
                  </a:cubicBezTo>
                  <a:cubicBezTo>
                    <a:pt x="694804" y="2624134"/>
                    <a:pt x="830365" y="2488573"/>
                    <a:pt x="830365" y="2321349"/>
                  </a:cubicBezTo>
                  <a:cubicBezTo>
                    <a:pt x="830365" y="2154125"/>
                    <a:pt x="694804" y="2018564"/>
                    <a:pt x="527580" y="2018564"/>
                  </a:cubicBezTo>
                  <a:close/>
                  <a:moveTo>
                    <a:pt x="520174" y="136425"/>
                  </a:moveTo>
                  <a:cubicBezTo>
                    <a:pt x="474853" y="136425"/>
                    <a:pt x="438112" y="173165"/>
                    <a:pt x="438112" y="218487"/>
                  </a:cubicBezTo>
                  <a:cubicBezTo>
                    <a:pt x="438112" y="263809"/>
                    <a:pt x="474853" y="300549"/>
                    <a:pt x="520174" y="300549"/>
                  </a:cubicBezTo>
                  <a:cubicBezTo>
                    <a:pt x="565496" y="300549"/>
                    <a:pt x="602236" y="263809"/>
                    <a:pt x="602236" y="218487"/>
                  </a:cubicBezTo>
                  <a:cubicBezTo>
                    <a:pt x="602236" y="173165"/>
                    <a:pt x="565496" y="136425"/>
                    <a:pt x="520174" y="136425"/>
                  </a:cubicBezTo>
                  <a:close/>
                  <a:moveTo>
                    <a:pt x="520174" y="0"/>
                  </a:moveTo>
                  <a:cubicBezTo>
                    <a:pt x="636724" y="0"/>
                    <a:pt x="731206" y="94483"/>
                    <a:pt x="731206" y="211032"/>
                  </a:cubicBezTo>
                  <a:cubicBezTo>
                    <a:pt x="731206" y="225600"/>
                    <a:pt x="729730" y="239824"/>
                    <a:pt x="726919" y="253562"/>
                  </a:cubicBezTo>
                  <a:lnTo>
                    <a:pt x="726742" y="254131"/>
                  </a:lnTo>
                  <a:lnTo>
                    <a:pt x="811009" y="299870"/>
                  </a:lnTo>
                  <a:cubicBezTo>
                    <a:pt x="949376" y="393348"/>
                    <a:pt x="1040348" y="551653"/>
                    <a:pt x="1040348" y="731206"/>
                  </a:cubicBezTo>
                  <a:cubicBezTo>
                    <a:pt x="1040348" y="874848"/>
                    <a:pt x="982126" y="1004892"/>
                    <a:pt x="887993" y="1099024"/>
                  </a:cubicBezTo>
                  <a:lnTo>
                    <a:pt x="836478" y="1141528"/>
                  </a:lnTo>
                  <a:lnTo>
                    <a:pt x="764309" y="1231370"/>
                  </a:lnTo>
                  <a:cubicBezTo>
                    <a:pt x="694813" y="1338862"/>
                    <a:pt x="653363" y="1474412"/>
                    <a:pt x="653363" y="1621729"/>
                  </a:cubicBezTo>
                  <a:cubicBezTo>
                    <a:pt x="653363" y="1744494"/>
                    <a:pt x="682148" y="1859085"/>
                    <a:pt x="731960" y="1956079"/>
                  </a:cubicBezTo>
                  <a:lnTo>
                    <a:pt x="782886" y="2037850"/>
                  </a:lnTo>
                  <a:lnTo>
                    <a:pt x="794868" y="2047736"/>
                  </a:lnTo>
                  <a:cubicBezTo>
                    <a:pt x="865168" y="2118036"/>
                    <a:pt x="908650" y="2215154"/>
                    <a:pt x="908650" y="2322429"/>
                  </a:cubicBezTo>
                  <a:cubicBezTo>
                    <a:pt x="908650" y="2536977"/>
                    <a:pt x="734723" y="2710904"/>
                    <a:pt x="520174" y="2710904"/>
                  </a:cubicBezTo>
                  <a:cubicBezTo>
                    <a:pt x="305626" y="2710904"/>
                    <a:pt x="131699" y="2536977"/>
                    <a:pt x="131699" y="2322429"/>
                  </a:cubicBezTo>
                  <a:cubicBezTo>
                    <a:pt x="131699" y="2215154"/>
                    <a:pt x="175180" y="2118036"/>
                    <a:pt x="245481" y="2047736"/>
                  </a:cubicBezTo>
                  <a:lnTo>
                    <a:pt x="257463" y="2037850"/>
                  </a:lnTo>
                  <a:lnTo>
                    <a:pt x="308388" y="1956079"/>
                  </a:lnTo>
                  <a:cubicBezTo>
                    <a:pt x="358201" y="1859085"/>
                    <a:pt x="386985" y="1744494"/>
                    <a:pt x="386985" y="1621729"/>
                  </a:cubicBezTo>
                  <a:cubicBezTo>
                    <a:pt x="386985" y="1474412"/>
                    <a:pt x="345536" y="1338862"/>
                    <a:pt x="276039" y="1231370"/>
                  </a:cubicBezTo>
                  <a:lnTo>
                    <a:pt x="203871" y="1141528"/>
                  </a:lnTo>
                  <a:lnTo>
                    <a:pt x="152356" y="1099024"/>
                  </a:lnTo>
                  <a:cubicBezTo>
                    <a:pt x="58223" y="1004892"/>
                    <a:pt x="0" y="874848"/>
                    <a:pt x="0" y="731206"/>
                  </a:cubicBezTo>
                  <a:cubicBezTo>
                    <a:pt x="0" y="551653"/>
                    <a:pt x="90973" y="393348"/>
                    <a:pt x="229340" y="299870"/>
                  </a:cubicBezTo>
                  <a:lnTo>
                    <a:pt x="313607" y="254131"/>
                  </a:lnTo>
                  <a:lnTo>
                    <a:pt x="313430" y="253562"/>
                  </a:lnTo>
                  <a:cubicBezTo>
                    <a:pt x="310619" y="239824"/>
                    <a:pt x="309143" y="225600"/>
                    <a:pt x="309143" y="211032"/>
                  </a:cubicBezTo>
                  <a:cubicBezTo>
                    <a:pt x="309143" y="94483"/>
                    <a:pt x="403625" y="0"/>
                    <a:pt x="5201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1031875"/>
              <a:endParaRPr lang="zh-CN" altLang="en-US" sz="2400">
                <a:solidFill>
                  <a:schemeClr val="tx1"/>
                </a:solidFill>
                <a:latin typeface="+mn-ea"/>
              </a:endParaRPr>
            </a:p>
          </p:txBody>
        </p:sp>
        <p:grpSp>
          <p:nvGrpSpPr>
            <p:cNvPr id="15" name="组合 14"/>
            <p:cNvGrpSpPr/>
            <p:nvPr/>
          </p:nvGrpSpPr>
          <p:grpSpPr>
            <a:xfrm>
              <a:off x="7345501" y="4442049"/>
              <a:ext cx="290632" cy="377034"/>
              <a:chOff x="3619602" y="2821781"/>
              <a:chExt cx="723122" cy="938101"/>
            </a:xfrm>
            <a:grpFill/>
          </p:grpSpPr>
          <p:sp>
            <p:nvSpPr>
              <p:cNvPr id="16" name="任意多边形 34"/>
              <p:cNvSpPr/>
              <p:nvPr/>
            </p:nvSpPr>
            <p:spPr>
              <a:xfrm flipV="1">
                <a:off x="3619602" y="2823778"/>
                <a:ext cx="723122" cy="770370"/>
              </a:xfrm>
              <a:custGeom>
                <a:avLst/>
                <a:gdLst>
                  <a:gd name="connsiteX0" fmla="*/ 361561 w 723122"/>
                  <a:gd name="connsiteY0" fmla="*/ 770370 h 770370"/>
                  <a:gd name="connsiteX1" fmla="*/ 723122 w 723122"/>
                  <a:gd name="connsiteY1" fmla="*/ 428332 h 770370"/>
                  <a:gd name="connsiteX2" fmla="*/ 661373 w 723122"/>
                  <a:gd name="connsiteY2" fmla="*/ 237096 h 770370"/>
                  <a:gd name="connsiteX3" fmla="*/ 642996 w 723122"/>
                  <a:gd name="connsiteY3" fmla="*/ 216024 h 770370"/>
                  <a:gd name="connsiteX4" fmla="*/ 644595 w 723122"/>
                  <a:gd name="connsiteY4" fmla="*/ 216024 h 770370"/>
                  <a:gd name="connsiteX5" fmla="*/ 452478 w 723122"/>
                  <a:gd name="connsiteY5" fmla="*/ 0 h 770370"/>
                  <a:gd name="connsiteX6" fmla="*/ 270644 w 723122"/>
                  <a:gd name="connsiteY6" fmla="*/ 0 h 770370"/>
                  <a:gd name="connsiteX7" fmla="*/ 78527 w 723122"/>
                  <a:gd name="connsiteY7" fmla="*/ 216024 h 770370"/>
                  <a:gd name="connsiteX8" fmla="*/ 80127 w 723122"/>
                  <a:gd name="connsiteY8" fmla="*/ 216024 h 770370"/>
                  <a:gd name="connsiteX9" fmla="*/ 61749 w 723122"/>
                  <a:gd name="connsiteY9" fmla="*/ 237096 h 770370"/>
                  <a:gd name="connsiteX10" fmla="*/ 0 w 723122"/>
                  <a:gd name="connsiteY10" fmla="*/ 428332 h 770370"/>
                  <a:gd name="connsiteX11" fmla="*/ 361561 w 723122"/>
                  <a:gd name="connsiteY11" fmla="*/ 770370 h 770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23122" h="770370">
                    <a:moveTo>
                      <a:pt x="361561" y="770370"/>
                    </a:moveTo>
                    <a:cubicBezTo>
                      <a:pt x="561246" y="770370"/>
                      <a:pt x="723122" y="617234"/>
                      <a:pt x="723122" y="428332"/>
                    </a:cubicBezTo>
                    <a:cubicBezTo>
                      <a:pt x="723122" y="357494"/>
                      <a:pt x="700358" y="291685"/>
                      <a:pt x="661373" y="237096"/>
                    </a:cubicBezTo>
                    <a:lnTo>
                      <a:pt x="642996" y="216024"/>
                    </a:lnTo>
                    <a:lnTo>
                      <a:pt x="644595" y="216024"/>
                    </a:lnTo>
                    <a:lnTo>
                      <a:pt x="452478" y="0"/>
                    </a:lnTo>
                    <a:lnTo>
                      <a:pt x="270644" y="0"/>
                    </a:lnTo>
                    <a:lnTo>
                      <a:pt x="78527" y="216024"/>
                    </a:lnTo>
                    <a:lnTo>
                      <a:pt x="80127" y="216024"/>
                    </a:lnTo>
                    <a:lnTo>
                      <a:pt x="61749" y="237096"/>
                    </a:lnTo>
                    <a:cubicBezTo>
                      <a:pt x="22764" y="291685"/>
                      <a:pt x="0" y="357494"/>
                      <a:pt x="0" y="428332"/>
                    </a:cubicBezTo>
                    <a:cubicBezTo>
                      <a:pt x="0" y="617234"/>
                      <a:pt x="161876" y="770370"/>
                      <a:pt x="361561" y="770370"/>
                    </a:cubicBezTo>
                    <a:close/>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17" name="梯形 16"/>
              <p:cNvSpPr/>
              <p:nvPr/>
            </p:nvSpPr>
            <p:spPr>
              <a:xfrm flipV="1">
                <a:off x="3887924" y="3615866"/>
                <a:ext cx="180020" cy="144016"/>
              </a:xfrm>
              <a:prstGeom prst="trapezoid">
                <a:avLst/>
              </a:pr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18" name="任意多边形 36"/>
              <p:cNvSpPr/>
              <p:nvPr/>
            </p:nvSpPr>
            <p:spPr>
              <a:xfrm>
                <a:off x="4069556" y="2840831"/>
                <a:ext cx="58730" cy="752475"/>
              </a:xfrm>
              <a:custGeom>
                <a:avLst/>
                <a:gdLst>
                  <a:gd name="connsiteX0" fmla="*/ 9525 w 53850"/>
                  <a:gd name="connsiteY0" fmla="*/ 0 h 752475"/>
                  <a:gd name="connsiteX1" fmla="*/ 0 w 53850"/>
                  <a:gd name="connsiteY1" fmla="*/ 752475 h 752475"/>
                  <a:gd name="connsiteX0-1" fmla="*/ 9525 w 58730"/>
                  <a:gd name="connsiteY0-2" fmla="*/ 0 h 752475"/>
                  <a:gd name="connsiteX1-3" fmla="*/ 0 w 58730"/>
                  <a:gd name="connsiteY1-4" fmla="*/ 752475 h 752475"/>
                </a:gdLst>
                <a:ahLst/>
                <a:cxnLst>
                  <a:cxn ang="0">
                    <a:pos x="connsiteX0-1" y="connsiteY0-2"/>
                  </a:cxn>
                  <a:cxn ang="0">
                    <a:pos x="connsiteX1-3" y="connsiteY1-4"/>
                  </a:cxn>
                </a:cxnLst>
                <a:rect l="l" t="t" r="r" b="b"/>
                <a:pathLst>
                  <a:path w="58730" h="752475">
                    <a:moveTo>
                      <a:pt x="9525" y="0"/>
                    </a:moveTo>
                    <a:cubicBezTo>
                      <a:pt x="63698" y="140891"/>
                      <a:pt x="89297" y="534194"/>
                      <a:pt x="0" y="752475"/>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19" name="任意多边形 37"/>
              <p:cNvSpPr/>
              <p:nvPr/>
            </p:nvSpPr>
            <p:spPr>
              <a:xfrm>
                <a:off x="4193381" y="2902744"/>
                <a:ext cx="58730" cy="545007"/>
              </a:xfrm>
              <a:custGeom>
                <a:avLst/>
                <a:gdLst>
                  <a:gd name="connsiteX0" fmla="*/ 9525 w 53850"/>
                  <a:gd name="connsiteY0" fmla="*/ 0 h 752475"/>
                  <a:gd name="connsiteX1" fmla="*/ 0 w 53850"/>
                  <a:gd name="connsiteY1" fmla="*/ 752475 h 752475"/>
                  <a:gd name="connsiteX0-1" fmla="*/ 9525 w 58730"/>
                  <a:gd name="connsiteY0-2" fmla="*/ 0 h 752475"/>
                  <a:gd name="connsiteX1-3" fmla="*/ 0 w 58730"/>
                  <a:gd name="connsiteY1-4" fmla="*/ 752475 h 752475"/>
                </a:gdLst>
                <a:ahLst/>
                <a:cxnLst>
                  <a:cxn ang="0">
                    <a:pos x="connsiteX0-1" y="connsiteY0-2"/>
                  </a:cxn>
                  <a:cxn ang="0">
                    <a:pos x="connsiteX1-3" y="connsiteY1-4"/>
                  </a:cxn>
                </a:cxnLst>
                <a:rect l="l" t="t" r="r" b="b"/>
                <a:pathLst>
                  <a:path w="58730" h="752475">
                    <a:moveTo>
                      <a:pt x="9525" y="0"/>
                    </a:moveTo>
                    <a:cubicBezTo>
                      <a:pt x="63698" y="140891"/>
                      <a:pt x="89297" y="534194"/>
                      <a:pt x="0" y="752475"/>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20" name="任意多边形 38"/>
              <p:cNvSpPr/>
              <p:nvPr/>
            </p:nvSpPr>
            <p:spPr>
              <a:xfrm flipH="1">
                <a:off x="3831729" y="2840831"/>
                <a:ext cx="58730" cy="752475"/>
              </a:xfrm>
              <a:custGeom>
                <a:avLst/>
                <a:gdLst>
                  <a:gd name="connsiteX0" fmla="*/ 9525 w 53850"/>
                  <a:gd name="connsiteY0" fmla="*/ 0 h 752475"/>
                  <a:gd name="connsiteX1" fmla="*/ 0 w 53850"/>
                  <a:gd name="connsiteY1" fmla="*/ 752475 h 752475"/>
                  <a:gd name="connsiteX0-1" fmla="*/ 9525 w 58730"/>
                  <a:gd name="connsiteY0-2" fmla="*/ 0 h 752475"/>
                  <a:gd name="connsiteX1-3" fmla="*/ 0 w 58730"/>
                  <a:gd name="connsiteY1-4" fmla="*/ 752475 h 752475"/>
                </a:gdLst>
                <a:ahLst/>
                <a:cxnLst>
                  <a:cxn ang="0">
                    <a:pos x="connsiteX0-1" y="connsiteY0-2"/>
                  </a:cxn>
                  <a:cxn ang="0">
                    <a:pos x="connsiteX1-3" y="connsiteY1-4"/>
                  </a:cxn>
                </a:cxnLst>
                <a:rect l="l" t="t" r="r" b="b"/>
                <a:pathLst>
                  <a:path w="58730" h="752475">
                    <a:moveTo>
                      <a:pt x="9525" y="0"/>
                    </a:moveTo>
                    <a:cubicBezTo>
                      <a:pt x="63698" y="140891"/>
                      <a:pt x="89297" y="534194"/>
                      <a:pt x="0" y="752475"/>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21" name="任意多边形 39"/>
              <p:cNvSpPr/>
              <p:nvPr/>
            </p:nvSpPr>
            <p:spPr>
              <a:xfrm flipH="1">
                <a:off x="3707904" y="2902744"/>
                <a:ext cx="58730" cy="545007"/>
              </a:xfrm>
              <a:custGeom>
                <a:avLst/>
                <a:gdLst>
                  <a:gd name="connsiteX0" fmla="*/ 9525 w 53850"/>
                  <a:gd name="connsiteY0" fmla="*/ 0 h 752475"/>
                  <a:gd name="connsiteX1" fmla="*/ 0 w 53850"/>
                  <a:gd name="connsiteY1" fmla="*/ 752475 h 752475"/>
                  <a:gd name="connsiteX0-1" fmla="*/ 9525 w 58730"/>
                  <a:gd name="connsiteY0-2" fmla="*/ 0 h 752475"/>
                  <a:gd name="connsiteX1-3" fmla="*/ 0 w 58730"/>
                  <a:gd name="connsiteY1-4" fmla="*/ 752475 h 752475"/>
                </a:gdLst>
                <a:ahLst/>
                <a:cxnLst>
                  <a:cxn ang="0">
                    <a:pos x="connsiteX0-1" y="connsiteY0-2"/>
                  </a:cxn>
                  <a:cxn ang="0">
                    <a:pos x="connsiteX1-3" y="connsiteY1-4"/>
                  </a:cxn>
                </a:cxnLst>
                <a:rect l="l" t="t" r="r" b="b"/>
                <a:pathLst>
                  <a:path w="58730" h="752475">
                    <a:moveTo>
                      <a:pt x="9525" y="0"/>
                    </a:moveTo>
                    <a:cubicBezTo>
                      <a:pt x="63698" y="140891"/>
                      <a:pt x="89297" y="534194"/>
                      <a:pt x="0" y="752475"/>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22" name="任意多边形 40"/>
              <p:cNvSpPr/>
              <p:nvPr/>
            </p:nvSpPr>
            <p:spPr>
              <a:xfrm>
                <a:off x="3981450" y="2821781"/>
                <a:ext cx="4763" cy="776288"/>
              </a:xfrm>
              <a:custGeom>
                <a:avLst/>
                <a:gdLst>
                  <a:gd name="connsiteX0" fmla="*/ 0 w 4763"/>
                  <a:gd name="connsiteY0" fmla="*/ 0 h 776288"/>
                  <a:gd name="connsiteX1" fmla="*/ 4763 w 4763"/>
                  <a:gd name="connsiteY1" fmla="*/ 776288 h 776288"/>
                </a:gdLst>
                <a:ahLst/>
                <a:cxnLst>
                  <a:cxn ang="0">
                    <a:pos x="connsiteX0" y="connsiteY0"/>
                  </a:cxn>
                  <a:cxn ang="0">
                    <a:pos x="connsiteX1" y="connsiteY1"/>
                  </a:cxn>
                </a:cxnLst>
                <a:rect l="l" t="t" r="r" b="b"/>
                <a:pathLst>
                  <a:path w="4763" h="776288">
                    <a:moveTo>
                      <a:pt x="0" y="0"/>
                    </a:moveTo>
                    <a:cubicBezTo>
                      <a:pt x="1588" y="258763"/>
                      <a:pt x="3175" y="517525"/>
                      <a:pt x="4763" y="776288"/>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grpSp>
      </p:grpSp>
      <p:grpSp>
        <p:nvGrpSpPr>
          <p:cNvPr id="23" name="组合 22"/>
          <p:cNvGrpSpPr/>
          <p:nvPr/>
        </p:nvGrpSpPr>
        <p:grpSpPr>
          <a:xfrm flipH="1">
            <a:off x="4537517" y="2185855"/>
            <a:ext cx="1301595" cy="2710904"/>
            <a:chOff x="6334538" y="2554135"/>
            <a:chExt cx="1301595" cy="2710904"/>
          </a:xfrm>
          <a:solidFill>
            <a:schemeClr val="accent2"/>
          </a:solidFill>
        </p:grpSpPr>
        <p:sp>
          <p:nvSpPr>
            <p:cNvPr id="24" name="任意多边形: 形状 54"/>
            <p:cNvSpPr/>
            <p:nvPr/>
          </p:nvSpPr>
          <p:spPr>
            <a:xfrm rot="19099189">
              <a:off x="6334538" y="2554135"/>
              <a:ext cx="1040348" cy="2710904"/>
            </a:xfrm>
            <a:custGeom>
              <a:avLst/>
              <a:gdLst>
                <a:gd name="connsiteX0" fmla="*/ 527580 w 1040348"/>
                <a:gd name="connsiteY0" fmla="*/ 2018564 h 2710904"/>
                <a:gd name="connsiteX1" fmla="*/ 224795 w 1040348"/>
                <a:gd name="connsiteY1" fmla="*/ 2321349 h 2710904"/>
                <a:gd name="connsiteX2" fmla="*/ 527580 w 1040348"/>
                <a:gd name="connsiteY2" fmla="*/ 2624134 h 2710904"/>
                <a:gd name="connsiteX3" fmla="*/ 830365 w 1040348"/>
                <a:gd name="connsiteY3" fmla="*/ 2321349 h 2710904"/>
                <a:gd name="connsiteX4" fmla="*/ 527580 w 1040348"/>
                <a:gd name="connsiteY4" fmla="*/ 2018564 h 2710904"/>
                <a:gd name="connsiteX5" fmla="*/ 520174 w 1040348"/>
                <a:gd name="connsiteY5" fmla="*/ 136425 h 2710904"/>
                <a:gd name="connsiteX6" fmla="*/ 438112 w 1040348"/>
                <a:gd name="connsiteY6" fmla="*/ 218487 h 2710904"/>
                <a:gd name="connsiteX7" fmla="*/ 520174 w 1040348"/>
                <a:gd name="connsiteY7" fmla="*/ 300549 h 2710904"/>
                <a:gd name="connsiteX8" fmla="*/ 602236 w 1040348"/>
                <a:gd name="connsiteY8" fmla="*/ 218487 h 2710904"/>
                <a:gd name="connsiteX9" fmla="*/ 520174 w 1040348"/>
                <a:gd name="connsiteY9" fmla="*/ 136425 h 2710904"/>
                <a:gd name="connsiteX10" fmla="*/ 520174 w 1040348"/>
                <a:gd name="connsiteY10" fmla="*/ 0 h 2710904"/>
                <a:gd name="connsiteX11" fmla="*/ 731206 w 1040348"/>
                <a:gd name="connsiteY11" fmla="*/ 211032 h 2710904"/>
                <a:gd name="connsiteX12" fmla="*/ 726919 w 1040348"/>
                <a:gd name="connsiteY12" fmla="*/ 253562 h 2710904"/>
                <a:gd name="connsiteX13" fmla="*/ 726742 w 1040348"/>
                <a:gd name="connsiteY13" fmla="*/ 254131 h 2710904"/>
                <a:gd name="connsiteX14" fmla="*/ 811009 w 1040348"/>
                <a:gd name="connsiteY14" fmla="*/ 299870 h 2710904"/>
                <a:gd name="connsiteX15" fmla="*/ 1040348 w 1040348"/>
                <a:gd name="connsiteY15" fmla="*/ 731206 h 2710904"/>
                <a:gd name="connsiteX16" fmla="*/ 887993 w 1040348"/>
                <a:gd name="connsiteY16" fmla="*/ 1099024 h 2710904"/>
                <a:gd name="connsiteX17" fmla="*/ 836478 w 1040348"/>
                <a:gd name="connsiteY17" fmla="*/ 1141528 h 2710904"/>
                <a:gd name="connsiteX18" fmla="*/ 764309 w 1040348"/>
                <a:gd name="connsiteY18" fmla="*/ 1231370 h 2710904"/>
                <a:gd name="connsiteX19" fmla="*/ 653363 w 1040348"/>
                <a:gd name="connsiteY19" fmla="*/ 1621729 h 2710904"/>
                <a:gd name="connsiteX20" fmla="*/ 731960 w 1040348"/>
                <a:gd name="connsiteY20" fmla="*/ 1956079 h 2710904"/>
                <a:gd name="connsiteX21" fmla="*/ 782886 w 1040348"/>
                <a:gd name="connsiteY21" fmla="*/ 2037850 h 2710904"/>
                <a:gd name="connsiteX22" fmla="*/ 794868 w 1040348"/>
                <a:gd name="connsiteY22" fmla="*/ 2047736 h 2710904"/>
                <a:gd name="connsiteX23" fmla="*/ 908650 w 1040348"/>
                <a:gd name="connsiteY23" fmla="*/ 2322429 h 2710904"/>
                <a:gd name="connsiteX24" fmla="*/ 520174 w 1040348"/>
                <a:gd name="connsiteY24" fmla="*/ 2710904 h 2710904"/>
                <a:gd name="connsiteX25" fmla="*/ 131699 w 1040348"/>
                <a:gd name="connsiteY25" fmla="*/ 2322429 h 2710904"/>
                <a:gd name="connsiteX26" fmla="*/ 245481 w 1040348"/>
                <a:gd name="connsiteY26" fmla="*/ 2047736 h 2710904"/>
                <a:gd name="connsiteX27" fmla="*/ 257463 w 1040348"/>
                <a:gd name="connsiteY27" fmla="*/ 2037850 h 2710904"/>
                <a:gd name="connsiteX28" fmla="*/ 308388 w 1040348"/>
                <a:gd name="connsiteY28" fmla="*/ 1956079 h 2710904"/>
                <a:gd name="connsiteX29" fmla="*/ 386985 w 1040348"/>
                <a:gd name="connsiteY29" fmla="*/ 1621729 h 2710904"/>
                <a:gd name="connsiteX30" fmla="*/ 276039 w 1040348"/>
                <a:gd name="connsiteY30" fmla="*/ 1231370 h 2710904"/>
                <a:gd name="connsiteX31" fmla="*/ 203871 w 1040348"/>
                <a:gd name="connsiteY31" fmla="*/ 1141528 h 2710904"/>
                <a:gd name="connsiteX32" fmla="*/ 152356 w 1040348"/>
                <a:gd name="connsiteY32" fmla="*/ 1099024 h 2710904"/>
                <a:gd name="connsiteX33" fmla="*/ 0 w 1040348"/>
                <a:gd name="connsiteY33" fmla="*/ 731206 h 2710904"/>
                <a:gd name="connsiteX34" fmla="*/ 229340 w 1040348"/>
                <a:gd name="connsiteY34" fmla="*/ 299870 h 2710904"/>
                <a:gd name="connsiteX35" fmla="*/ 313607 w 1040348"/>
                <a:gd name="connsiteY35" fmla="*/ 254131 h 2710904"/>
                <a:gd name="connsiteX36" fmla="*/ 313430 w 1040348"/>
                <a:gd name="connsiteY36" fmla="*/ 253562 h 2710904"/>
                <a:gd name="connsiteX37" fmla="*/ 309143 w 1040348"/>
                <a:gd name="connsiteY37" fmla="*/ 211032 h 2710904"/>
                <a:gd name="connsiteX38" fmla="*/ 520174 w 1040348"/>
                <a:gd name="connsiteY38" fmla="*/ 0 h 2710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40348" h="2710904">
                  <a:moveTo>
                    <a:pt x="527580" y="2018564"/>
                  </a:moveTo>
                  <a:cubicBezTo>
                    <a:pt x="360356" y="2018564"/>
                    <a:pt x="224795" y="2154125"/>
                    <a:pt x="224795" y="2321349"/>
                  </a:cubicBezTo>
                  <a:cubicBezTo>
                    <a:pt x="224795" y="2488573"/>
                    <a:pt x="360356" y="2624134"/>
                    <a:pt x="527580" y="2624134"/>
                  </a:cubicBezTo>
                  <a:cubicBezTo>
                    <a:pt x="694804" y="2624134"/>
                    <a:pt x="830365" y="2488573"/>
                    <a:pt x="830365" y="2321349"/>
                  </a:cubicBezTo>
                  <a:cubicBezTo>
                    <a:pt x="830365" y="2154125"/>
                    <a:pt x="694804" y="2018564"/>
                    <a:pt x="527580" y="2018564"/>
                  </a:cubicBezTo>
                  <a:close/>
                  <a:moveTo>
                    <a:pt x="520174" y="136425"/>
                  </a:moveTo>
                  <a:cubicBezTo>
                    <a:pt x="474853" y="136425"/>
                    <a:pt x="438112" y="173165"/>
                    <a:pt x="438112" y="218487"/>
                  </a:cubicBezTo>
                  <a:cubicBezTo>
                    <a:pt x="438112" y="263809"/>
                    <a:pt x="474853" y="300549"/>
                    <a:pt x="520174" y="300549"/>
                  </a:cubicBezTo>
                  <a:cubicBezTo>
                    <a:pt x="565496" y="300549"/>
                    <a:pt x="602236" y="263809"/>
                    <a:pt x="602236" y="218487"/>
                  </a:cubicBezTo>
                  <a:cubicBezTo>
                    <a:pt x="602236" y="173165"/>
                    <a:pt x="565496" y="136425"/>
                    <a:pt x="520174" y="136425"/>
                  </a:cubicBezTo>
                  <a:close/>
                  <a:moveTo>
                    <a:pt x="520174" y="0"/>
                  </a:moveTo>
                  <a:cubicBezTo>
                    <a:pt x="636724" y="0"/>
                    <a:pt x="731206" y="94483"/>
                    <a:pt x="731206" y="211032"/>
                  </a:cubicBezTo>
                  <a:cubicBezTo>
                    <a:pt x="731206" y="225600"/>
                    <a:pt x="729730" y="239824"/>
                    <a:pt x="726919" y="253562"/>
                  </a:cubicBezTo>
                  <a:lnTo>
                    <a:pt x="726742" y="254131"/>
                  </a:lnTo>
                  <a:lnTo>
                    <a:pt x="811009" y="299870"/>
                  </a:lnTo>
                  <a:cubicBezTo>
                    <a:pt x="949376" y="393348"/>
                    <a:pt x="1040348" y="551653"/>
                    <a:pt x="1040348" y="731206"/>
                  </a:cubicBezTo>
                  <a:cubicBezTo>
                    <a:pt x="1040348" y="874848"/>
                    <a:pt x="982126" y="1004892"/>
                    <a:pt x="887993" y="1099024"/>
                  </a:cubicBezTo>
                  <a:lnTo>
                    <a:pt x="836478" y="1141528"/>
                  </a:lnTo>
                  <a:lnTo>
                    <a:pt x="764309" y="1231370"/>
                  </a:lnTo>
                  <a:cubicBezTo>
                    <a:pt x="694813" y="1338862"/>
                    <a:pt x="653363" y="1474412"/>
                    <a:pt x="653363" y="1621729"/>
                  </a:cubicBezTo>
                  <a:cubicBezTo>
                    <a:pt x="653363" y="1744494"/>
                    <a:pt x="682148" y="1859085"/>
                    <a:pt x="731960" y="1956079"/>
                  </a:cubicBezTo>
                  <a:lnTo>
                    <a:pt x="782886" y="2037850"/>
                  </a:lnTo>
                  <a:lnTo>
                    <a:pt x="794868" y="2047736"/>
                  </a:lnTo>
                  <a:cubicBezTo>
                    <a:pt x="865168" y="2118036"/>
                    <a:pt x="908650" y="2215154"/>
                    <a:pt x="908650" y="2322429"/>
                  </a:cubicBezTo>
                  <a:cubicBezTo>
                    <a:pt x="908650" y="2536977"/>
                    <a:pt x="734723" y="2710904"/>
                    <a:pt x="520174" y="2710904"/>
                  </a:cubicBezTo>
                  <a:cubicBezTo>
                    <a:pt x="305626" y="2710904"/>
                    <a:pt x="131699" y="2536977"/>
                    <a:pt x="131699" y="2322429"/>
                  </a:cubicBezTo>
                  <a:cubicBezTo>
                    <a:pt x="131699" y="2215154"/>
                    <a:pt x="175180" y="2118036"/>
                    <a:pt x="245481" y="2047736"/>
                  </a:cubicBezTo>
                  <a:lnTo>
                    <a:pt x="257463" y="2037850"/>
                  </a:lnTo>
                  <a:lnTo>
                    <a:pt x="308388" y="1956079"/>
                  </a:lnTo>
                  <a:cubicBezTo>
                    <a:pt x="358201" y="1859085"/>
                    <a:pt x="386985" y="1744494"/>
                    <a:pt x="386985" y="1621729"/>
                  </a:cubicBezTo>
                  <a:cubicBezTo>
                    <a:pt x="386985" y="1474412"/>
                    <a:pt x="345536" y="1338862"/>
                    <a:pt x="276039" y="1231370"/>
                  </a:cubicBezTo>
                  <a:lnTo>
                    <a:pt x="203871" y="1141528"/>
                  </a:lnTo>
                  <a:lnTo>
                    <a:pt x="152356" y="1099024"/>
                  </a:lnTo>
                  <a:cubicBezTo>
                    <a:pt x="58223" y="1004892"/>
                    <a:pt x="0" y="874848"/>
                    <a:pt x="0" y="731206"/>
                  </a:cubicBezTo>
                  <a:cubicBezTo>
                    <a:pt x="0" y="551653"/>
                    <a:pt x="90973" y="393348"/>
                    <a:pt x="229340" y="299870"/>
                  </a:cubicBezTo>
                  <a:lnTo>
                    <a:pt x="313607" y="254131"/>
                  </a:lnTo>
                  <a:lnTo>
                    <a:pt x="313430" y="253562"/>
                  </a:lnTo>
                  <a:cubicBezTo>
                    <a:pt x="310619" y="239824"/>
                    <a:pt x="309143" y="225600"/>
                    <a:pt x="309143" y="211032"/>
                  </a:cubicBezTo>
                  <a:cubicBezTo>
                    <a:pt x="309143" y="94483"/>
                    <a:pt x="403625" y="0"/>
                    <a:pt x="5201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1031875"/>
              <a:endParaRPr lang="zh-CN" altLang="en-US" sz="2400">
                <a:solidFill>
                  <a:schemeClr val="tx1"/>
                </a:solidFill>
                <a:latin typeface="+mn-ea"/>
              </a:endParaRPr>
            </a:p>
          </p:txBody>
        </p:sp>
        <p:grpSp>
          <p:nvGrpSpPr>
            <p:cNvPr id="25" name="组合 24"/>
            <p:cNvGrpSpPr/>
            <p:nvPr/>
          </p:nvGrpSpPr>
          <p:grpSpPr>
            <a:xfrm>
              <a:off x="7345501" y="4442049"/>
              <a:ext cx="290632" cy="377034"/>
              <a:chOff x="3619602" y="2821781"/>
              <a:chExt cx="723122" cy="938101"/>
            </a:xfrm>
            <a:grpFill/>
          </p:grpSpPr>
          <p:sp>
            <p:nvSpPr>
              <p:cNvPr id="26" name="任意多边形 34"/>
              <p:cNvSpPr/>
              <p:nvPr/>
            </p:nvSpPr>
            <p:spPr>
              <a:xfrm flipV="1">
                <a:off x="3619602" y="2823778"/>
                <a:ext cx="723122" cy="770370"/>
              </a:xfrm>
              <a:custGeom>
                <a:avLst/>
                <a:gdLst>
                  <a:gd name="connsiteX0" fmla="*/ 361561 w 723122"/>
                  <a:gd name="connsiteY0" fmla="*/ 770370 h 770370"/>
                  <a:gd name="connsiteX1" fmla="*/ 723122 w 723122"/>
                  <a:gd name="connsiteY1" fmla="*/ 428332 h 770370"/>
                  <a:gd name="connsiteX2" fmla="*/ 661373 w 723122"/>
                  <a:gd name="connsiteY2" fmla="*/ 237096 h 770370"/>
                  <a:gd name="connsiteX3" fmla="*/ 642996 w 723122"/>
                  <a:gd name="connsiteY3" fmla="*/ 216024 h 770370"/>
                  <a:gd name="connsiteX4" fmla="*/ 644595 w 723122"/>
                  <a:gd name="connsiteY4" fmla="*/ 216024 h 770370"/>
                  <a:gd name="connsiteX5" fmla="*/ 452478 w 723122"/>
                  <a:gd name="connsiteY5" fmla="*/ 0 h 770370"/>
                  <a:gd name="connsiteX6" fmla="*/ 270644 w 723122"/>
                  <a:gd name="connsiteY6" fmla="*/ 0 h 770370"/>
                  <a:gd name="connsiteX7" fmla="*/ 78527 w 723122"/>
                  <a:gd name="connsiteY7" fmla="*/ 216024 h 770370"/>
                  <a:gd name="connsiteX8" fmla="*/ 80127 w 723122"/>
                  <a:gd name="connsiteY8" fmla="*/ 216024 h 770370"/>
                  <a:gd name="connsiteX9" fmla="*/ 61749 w 723122"/>
                  <a:gd name="connsiteY9" fmla="*/ 237096 h 770370"/>
                  <a:gd name="connsiteX10" fmla="*/ 0 w 723122"/>
                  <a:gd name="connsiteY10" fmla="*/ 428332 h 770370"/>
                  <a:gd name="connsiteX11" fmla="*/ 361561 w 723122"/>
                  <a:gd name="connsiteY11" fmla="*/ 770370 h 770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23122" h="770370">
                    <a:moveTo>
                      <a:pt x="361561" y="770370"/>
                    </a:moveTo>
                    <a:cubicBezTo>
                      <a:pt x="561246" y="770370"/>
                      <a:pt x="723122" y="617234"/>
                      <a:pt x="723122" y="428332"/>
                    </a:cubicBezTo>
                    <a:cubicBezTo>
                      <a:pt x="723122" y="357494"/>
                      <a:pt x="700358" y="291685"/>
                      <a:pt x="661373" y="237096"/>
                    </a:cubicBezTo>
                    <a:lnTo>
                      <a:pt x="642996" y="216024"/>
                    </a:lnTo>
                    <a:lnTo>
                      <a:pt x="644595" y="216024"/>
                    </a:lnTo>
                    <a:lnTo>
                      <a:pt x="452478" y="0"/>
                    </a:lnTo>
                    <a:lnTo>
                      <a:pt x="270644" y="0"/>
                    </a:lnTo>
                    <a:lnTo>
                      <a:pt x="78527" y="216024"/>
                    </a:lnTo>
                    <a:lnTo>
                      <a:pt x="80127" y="216024"/>
                    </a:lnTo>
                    <a:lnTo>
                      <a:pt x="61749" y="237096"/>
                    </a:lnTo>
                    <a:cubicBezTo>
                      <a:pt x="22764" y="291685"/>
                      <a:pt x="0" y="357494"/>
                      <a:pt x="0" y="428332"/>
                    </a:cubicBezTo>
                    <a:cubicBezTo>
                      <a:pt x="0" y="617234"/>
                      <a:pt x="161876" y="770370"/>
                      <a:pt x="361561" y="770370"/>
                    </a:cubicBezTo>
                    <a:close/>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27" name="梯形 26"/>
              <p:cNvSpPr/>
              <p:nvPr/>
            </p:nvSpPr>
            <p:spPr>
              <a:xfrm flipV="1">
                <a:off x="3887924" y="3615866"/>
                <a:ext cx="180020" cy="144016"/>
              </a:xfrm>
              <a:prstGeom prst="trapezoid">
                <a:avLst/>
              </a:pr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28" name="任意多边形 36"/>
              <p:cNvSpPr/>
              <p:nvPr/>
            </p:nvSpPr>
            <p:spPr>
              <a:xfrm>
                <a:off x="4069556" y="2840831"/>
                <a:ext cx="58730" cy="752475"/>
              </a:xfrm>
              <a:custGeom>
                <a:avLst/>
                <a:gdLst>
                  <a:gd name="connsiteX0" fmla="*/ 9525 w 53850"/>
                  <a:gd name="connsiteY0" fmla="*/ 0 h 752475"/>
                  <a:gd name="connsiteX1" fmla="*/ 0 w 53850"/>
                  <a:gd name="connsiteY1" fmla="*/ 752475 h 752475"/>
                  <a:gd name="connsiteX0-1" fmla="*/ 9525 w 58730"/>
                  <a:gd name="connsiteY0-2" fmla="*/ 0 h 752475"/>
                  <a:gd name="connsiteX1-3" fmla="*/ 0 w 58730"/>
                  <a:gd name="connsiteY1-4" fmla="*/ 752475 h 752475"/>
                </a:gdLst>
                <a:ahLst/>
                <a:cxnLst>
                  <a:cxn ang="0">
                    <a:pos x="connsiteX0-1" y="connsiteY0-2"/>
                  </a:cxn>
                  <a:cxn ang="0">
                    <a:pos x="connsiteX1-3" y="connsiteY1-4"/>
                  </a:cxn>
                </a:cxnLst>
                <a:rect l="l" t="t" r="r" b="b"/>
                <a:pathLst>
                  <a:path w="58730" h="752475">
                    <a:moveTo>
                      <a:pt x="9525" y="0"/>
                    </a:moveTo>
                    <a:cubicBezTo>
                      <a:pt x="63698" y="140891"/>
                      <a:pt x="89297" y="534194"/>
                      <a:pt x="0" y="752475"/>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29" name="任意多边形 37"/>
              <p:cNvSpPr/>
              <p:nvPr/>
            </p:nvSpPr>
            <p:spPr>
              <a:xfrm>
                <a:off x="4193381" y="2902744"/>
                <a:ext cx="58730" cy="545007"/>
              </a:xfrm>
              <a:custGeom>
                <a:avLst/>
                <a:gdLst>
                  <a:gd name="connsiteX0" fmla="*/ 9525 w 53850"/>
                  <a:gd name="connsiteY0" fmla="*/ 0 h 752475"/>
                  <a:gd name="connsiteX1" fmla="*/ 0 w 53850"/>
                  <a:gd name="connsiteY1" fmla="*/ 752475 h 752475"/>
                  <a:gd name="connsiteX0-1" fmla="*/ 9525 w 58730"/>
                  <a:gd name="connsiteY0-2" fmla="*/ 0 h 752475"/>
                  <a:gd name="connsiteX1-3" fmla="*/ 0 w 58730"/>
                  <a:gd name="connsiteY1-4" fmla="*/ 752475 h 752475"/>
                </a:gdLst>
                <a:ahLst/>
                <a:cxnLst>
                  <a:cxn ang="0">
                    <a:pos x="connsiteX0-1" y="connsiteY0-2"/>
                  </a:cxn>
                  <a:cxn ang="0">
                    <a:pos x="connsiteX1-3" y="connsiteY1-4"/>
                  </a:cxn>
                </a:cxnLst>
                <a:rect l="l" t="t" r="r" b="b"/>
                <a:pathLst>
                  <a:path w="58730" h="752475">
                    <a:moveTo>
                      <a:pt x="9525" y="0"/>
                    </a:moveTo>
                    <a:cubicBezTo>
                      <a:pt x="63698" y="140891"/>
                      <a:pt x="89297" y="534194"/>
                      <a:pt x="0" y="752475"/>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30" name="任意多边形 38"/>
              <p:cNvSpPr/>
              <p:nvPr/>
            </p:nvSpPr>
            <p:spPr>
              <a:xfrm flipH="1">
                <a:off x="3831729" y="2840831"/>
                <a:ext cx="58730" cy="752475"/>
              </a:xfrm>
              <a:custGeom>
                <a:avLst/>
                <a:gdLst>
                  <a:gd name="connsiteX0" fmla="*/ 9525 w 53850"/>
                  <a:gd name="connsiteY0" fmla="*/ 0 h 752475"/>
                  <a:gd name="connsiteX1" fmla="*/ 0 w 53850"/>
                  <a:gd name="connsiteY1" fmla="*/ 752475 h 752475"/>
                  <a:gd name="connsiteX0-1" fmla="*/ 9525 w 58730"/>
                  <a:gd name="connsiteY0-2" fmla="*/ 0 h 752475"/>
                  <a:gd name="connsiteX1-3" fmla="*/ 0 w 58730"/>
                  <a:gd name="connsiteY1-4" fmla="*/ 752475 h 752475"/>
                </a:gdLst>
                <a:ahLst/>
                <a:cxnLst>
                  <a:cxn ang="0">
                    <a:pos x="connsiteX0-1" y="connsiteY0-2"/>
                  </a:cxn>
                  <a:cxn ang="0">
                    <a:pos x="connsiteX1-3" y="connsiteY1-4"/>
                  </a:cxn>
                </a:cxnLst>
                <a:rect l="l" t="t" r="r" b="b"/>
                <a:pathLst>
                  <a:path w="58730" h="752475">
                    <a:moveTo>
                      <a:pt x="9525" y="0"/>
                    </a:moveTo>
                    <a:cubicBezTo>
                      <a:pt x="63698" y="140891"/>
                      <a:pt x="89297" y="534194"/>
                      <a:pt x="0" y="752475"/>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31" name="任意多边形 39"/>
              <p:cNvSpPr/>
              <p:nvPr/>
            </p:nvSpPr>
            <p:spPr>
              <a:xfrm flipH="1">
                <a:off x="3707904" y="2902744"/>
                <a:ext cx="58730" cy="545007"/>
              </a:xfrm>
              <a:custGeom>
                <a:avLst/>
                <a:gdLst>
                  <a:gd name="connsiteX0" fmla="*/ 9525 w 53850"/>
                  <a:gd name="connsiteY0" fmla="*/ 0 h 752475"/>
                  <a:gd name="connsiteX1" fmla="*/ 0 w 53850"/>
                  <a:gd name="connsiteY1" fmla="*/ 752475 h 752475"/>
                  <a:gd name="connsiteX0-1" fmla="*/ 9525 w 58730"/>
                  <a:gd name="connsiteY0-2" fmla="*/ 0 h 752475"/>
                  <a:gd name="connsiteX1-3" fmla="*/ 0 w 58730"/>
                  <a:gd name="connsiteY1-4" fmla="*/ 752475 h 752475"/>
                </a:gdLst>
                <a:ahLst/>
                <a:cxnLst>
                  <a:cxn ang="0">
                    <a:pos x="connsiteX0-1" y="connsiteY0-2"/>
                  </a:cxn>
                  <a:cxn ang="0">
                    <a:pos x="connsiteX1-3" y="connsiteY1-4"/>
                  </a:cxn>
                </a:cxnLst>
                <a:rect l="l" t="t" r="r" b="b"/>
                <a:pathLst>
                  <a:path w="58730" h="752475">
                    <a:moveTo>
                      <a:pt x="9525" y="0"/>
                    </a:moveTo>
                    <a:cubicBezTo>
                      <a:pt x="63698" y="140891"/>
                      <a:pt x="89297" y="534194"/>
                      <a:pt x="0" y="752475"/>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sp>
            <p:nvSpPr>
              <p:cNvPr id="32" name="任意多边形 40"/>
              <p:cNvSpPr/>
              <p:nvPr/>
            </p:nvSpPr>
            <p:spPr>
              <a:xfrm>
                <a:off x="3981450" y="2821781"/>
                <a:ext cx="4763" cy="776288"/>
              </a:xfrm>
              <a:custGeom>
                <a:avLst/>
                <a:gdLst>
                  <a:gd name="connsiteX0" fmla="*/ 0 w 4763"/>
                  <a:gd name="connsiteY0" fmla="*/ 0 h 776288"/>
                  <a:gd name="connsiteX1" fmla="*/ 4763 w 4763"/>
                  <a:gd name="connsiteY1" fmla="*/ 776288 h 776288"/>
                </a:gdLst>
                <a:ahLst/>
                <a:cxnLst>
                  <a:cxn ang="0">
                    <a:pos x="connsiteX0" y="connsiteY0"/>
                  </a:cxn>
                  <a:cxn ang="0">
                    <a:pos x="connsiteX1" y="connsiteY1"/>
                  </a:cxn>
                </a:cxnLst>
                <a:rect l="l" t="t" r="r" b="b"/>
                <a:pathLst>
                  <a:path w="4763" h="776288">
                    <a:moveTo>
                      <a:pt x="0" y="0"/>
                    </a:moveTo>
                    <a:cubicBezTo>
                      <a:pt x="1588" y="258763"/>
                      <a:pt x="3175" y="517525"/>
                      <a:pt x="4763" y="776288"/>
                    </a:cubicBezTo>
                  </a:path>
                </a:pathLst>
              </a:custGeom>
              <a:grpFill/>
              <a:ln w="12700">
                <a:solidFill>
                  <a:srgbClr val="10B8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875"/>
                <a:endParaRPr lang="zh-CN" altLang="en-US" sz="2400">
                  <a:solidFill>
                    <a:schemeClr val="tx1"/>
                  </a:solidFill>
                  <a:latin typeface="+mn-ea"/>
                </a:endParaRPr>
              </a:p>
            </p:txBody>
          </p:sp>
        </p:grpSp>
      </p:grpSp>
      <p:grpSp>
        <p:nvGrpSpPr>
          <p:cNvPr id="33" name="组合 32"/>
          <p:cNvGrpSpPr/>
          <p:nvPr/>
        </p:nvGrpSpPr>
        <p:grpSpPr>
          <a:xfrm>
            <a:off x="3602780" y="2367788"/>
            <a:ext cx="2710904" cy="1040348"/>
            <a:chOff x="3602780" y="2733584"/>
            <a:chExt cx="2710904" cy="1040348"/>
          </a:xfrm>
          <a:solidFill>
            <a:schemeClr val="accent1"/>
          </a:solidFill>
        </p:grpSpPr>
        <p:sp>
          <p:nvSpPr>
            <p:cNvPr id="34" name="任意多边形: 形状 64"/>
            <p:cNvSpPr/>
            <p:nvPr/>
          </p:nvSpPr>
          <p:spPr>
            <a:xfrm rot="4780430">
              <a:off x="4438058" y="1898306"/>
              <a:ext cx="1040348" cy="2710904"/>
            </a:xfrm>
            <a:custGeom>
              <a:avLst/>
              <a:gdLst>
                <a:gd name="connsiteX0" fmla="*/ 527580 w 1040348"/>
                <a:gd name="connsiteY0" fmla="*/ 2018564 h 2710904"/>
                <a:gd name="connsiteX1" fmla="*/ 224795 w 1040348"/>
                <a:gd name="connsiteY1" fmla="*/ 2321349 h 2710904"/>
                <a:gd name="connsiteX2" fmla="*/ 527580 w 1040348"/>
                <a:gd name="connsiteY2" fmla="*/ 2624134 h 2710904"/>
                <a:gd name="connsiteX3" fmla="*/ 830365 w 1040348"/>
                <a:gd name="connsiteY3" fmla="*/ 2321349 h 2710904"/>
                <a:gd name="connsiteX4" fmla="*/ 527580 w 1040348"/>
                <a:gd name="connsiteY4" fmla="*/ 2018564 h 2710904"/>
                <a:gd name="connsiteX5" fmla="*/ 520174 w 1040348"/>
                <a:gd name="connsiteY5" fmla="*/ 136425 h 2710904"/>
                <a:gd name="connsiteX6" fmla="*/ 438112 w 1040348"/>
                <a:gd name="connsiteY6" fmla="*/ 218487 h 2710904"/>
                <a:gd name="connsiteX7" fmla="*/ 520174 w 1040348"/>
                <a:gd name="connsiteY7" fmla="*/ 300549 h 2710904"/>
                <a:gd name="connsiteX8" fmla="*/ 602236 w 1040348"/>
                <a:gd name="connsiteY8" fmla="*/ 218487 h 2710904"/>
                <a:gd name="connsiteX9" fmla="*/ 520174 w 1040348"/>
                <a:gd name="connsiteY9" fmla="*/ 136425 h 2710904"/>
                <a:gd name="connsiteX10" fmla="*/ 520174 w 1040348"/>
                <a:gd name="connsiteY10" fmla="*/ 0 h 2710904"/>
                <a:gd name="connsiteX11" fmla="*/ 731206 w 1040348"/>
                <a:gd name="connsiteY11" fmla="*/ 211032 h 2710904"/>
                <a:gd name="connsiteX12" fmla="*/ 726919 w 1040348"/>
                <a:gd name="connsiteY12" fmla="*/ 253562 h 2710904"/>
                <a:gd name="connsiteX13" fmla="*/ 726742 w 1040348"/>
                <a:gd name="connsiteY13" fmla="*/ 254131 h 2710904"/>
                <a:gd name="connsiteX14" fmla="*/ 811009 w 1040348"/>
                <a:gd name="connsiteY14" fmla="*/ 299870 h 2710904"/>
                <a:gd name="connsiteX15" fmla="*/ 1040348 w 1040348"/>
                <a:gd name="connsiteY15" fmla="*/ 731206 h 2710904"/>
                <a:gd name="connsiteX16" fmla="*/ 887993 w 1040348"/>
                <a:gd name="connsiteY16" fmla="*/ 1099024 h 2710904"/>
                <a:gd name="connsiteX17" fmla="*/ 836478 w 1040348"/>
                <a:gd name="connsiteY17" fmla="*/ 1141528 h 2710904"/>
                <a:gd name="connsiteX18" fmla="*/ 764309 w 1040348"/>
                <a:gd name="connsiteY18" fmla="*/ 1231370 h 2710904"/>
                <a:gd name="connsiteX19" fmla="*/ 653363 w 1040348"/>
                <a:gd name="connsiteY19" fmla="*/ 1621729 h 2710904"/>
                <a:gd name="connsiteX20" fmla="*/ 731960 w 1040348"/>
                <a:gd name="connsiteY20" fmla="*/ 1956079 h 2710904"/>
                <a:gd name="connsiteX21" fmla="*/ 782886 w 1040348"/>
                <a:gd name="connsiteY21" fmla="*/ 2037850 h 2710904"/>
                <a:gd name="connsiteX22" fmla="*/ 794868 w 1040348"/>
                <a:gd name="connsiteY22" fmla="*/ 2047736 h 2710904"/>
                <a:gd name="connsiteX23" fmla="*/ 908650 w 1040348"/>
                <a:gd name="connsiteY23" fmla="*/ 2322429 h 2710904"/>
                <a:gd name="connsiteX24" fmla="*/ 520174 w 1040348"/>
                <a:gd name="connsiteY24" fmla="*/ 2710904 h 2710904"/>
                <a:gd name="connsiteX25" fmla="*/ 131699 w 1040348"/>
                <a:gd name="connsiteY25" fmla="*/ 2322429 h 2710904"/>
                <a:gd name="connsiteX26" fmla="*/ 245481 w 1040348"/>
                <a:gd name="connsiteY26" fmla="*/ 2047736 h 2710904"/>
                <a:gd name="connsiteX27" fmla="*/ 257463 w 1040348"/>
                <a:gd name="connsiteY27" fmla="*/ 2037850 h 2710904"/>
                <a:gd name="connsiteX28" fmla="*/ 308388 w 1040348"/>
                <a:gd name="connsiteY28" fmla="*/ 1956079 h 2710904"/>
                <a:gd name="connsiteX29" fmla="*/ 386985 w 1040348"/>
                <a:gd name="connsiteY29" fmla="*/ 1621729 h 2710904"/>
                <a:gd name="connsiteX30" fmla="*/ 276039 w 1040348"/>
                <a:gd name="connsiteY30" fmla="*/ 1231370 h 2710904"/>
                <a:gd name="connsiteX31" fmla="*/ 203871 w 1040348"/>
                <a:gd name="connsiteY31" fmla="*/ 1141528 h 2710904"/>
                <a:gd name="connsiteX32" fmla="*/ 152356 w 1040348"/>
                <a:gd name="connsiteY32" fmla="*/ 1099024 h 2710904"/>
                <a:gd name="connsiteX33" fmla="*/ 0 w 1040348"/>
                <a:gd name="connsiteY33" fmla="*/ 731206 h 2710904"/>
                <a:gd name="connsiteX34" fmla="*/ 229340 w 1040348"/>
                <a:gd name="connsiteY34" fmla="*/ 299870 h 2710904"/>
                <a:gd name="connsiteX35" fmla="*/ 313607 w 1040348"/>
                <a:gd name="connsiteY35" fmla="*/ 254131 h 2710904"/>
                <a:gd name="connsiteX36" fmla="*/ 313430 w 1040348"/>
                <a:gd name="connsiteY36" fmla="*/ 253562 h 2710904"/>
                <a:gd name="connsiteX37" fmla="*/ 309143 w 1040348"/>
                <a:gd name="connsiteY37" fmla="*/ 211032 h 2710904"/>
                <a:gd name="connsiteX38" fmla="*/ 520174 w 1040348"/>
                <a:gd name="connsiteY38" fmla="*/ 0 h 2710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40348" h="2710904">
                  <a:moveTo>
                    <a:pt x="527580" y="2018564"/>
                  </a:moveTo>
                  <a:cubicBezTo>
                    <a:pt x="360356" y="2018564"/>
                    <a:pt x="224795" y="2154125"/>
                    <a:pt x="224795" y="2321349"/>
                  </a:cubicBezTo>
                  <a:cubicBezTo>
                    <a:pt x="224795" y="2488573"/>
                    <a:pt x="360356" y="2624134"/>
                    <a:pt x="527580" y="2624134"/>
                  </a:cubicBezTo>
                  <a:cubicBezTo>
                    <a:pt x="694804" y="2624134"/>
                    <a:pt x="830365" y="2488573"/>
                    <a:pt x="830365" y="2321349"/>
                  </a:cubicBezTo>
                  <a:cubicBezTo>
                    <a:pt x="830365" y="2154125"/>
                    <a:pt x="694804" y="2018564"/>
                    <a:pt x="527580" y="2018564"/>
                  </a:cubicBezTo>
                  <a:close/>
                  <a:moveTo>
                    <a:pt x="520174" y="136425"/>
                  </a:moveTo>
                  <a:cubicBezTo>
                    <a:pt x="474853" y="136425"/>
                    <a:pt x="438112" y="173165"/>
                    <a:pt x="438112" y="218487"/>
                  </a:cubicBezTo>
                  <a:cubicBezTo>
                    <a:pt x="438112" y="263809"/>
                    <a:pt x="474853" y="300549"/>
                    <a:pt x="520174" y="300549"/>
                  </a:cubicBezTo>
                  <a:cubicBezTo>
                    <a:pt x="565496" y="300549"/>
                    <a:pt x="602236" y="263809"/>
                    <a:pt x="602236" y="218487"/>
                  </a:cubicBezTo>
                  <a:cubicBezTo>
                    <a:pt x="602236" y="173165"/>
                    <a:pt x="565496" y="136425"/>
                    <a:pt x="520174" y="136425"/>
                  </a:cubicBezTo>
                  <a:close/>
                  <a:moveTo>
                    <a:pt x="520174" y="0"/>
                  </a:moveTo>
                  <a:cubicBezTo>
                    <a:pt x="636724" y="0"/>
                    <a:pt x="731206" y="94483"/>
                    <a:pt x="731206" y="211032"/>
                  </a:cubicBezTo>
                  <a:cubicBezTo>
                    <a:pt x="731206" y="225600"/>
                    <a:pt x="729730" y="239824"/>
                    <a:pt x="726919" y="253562"/>
                  </a:cubicBezTo>
                  <a:lnTo>
                    <a:pt x="726742" y="254131"/>
                  </a:lnTo>
                  <a:lnTo>
                    <a:pt x="811009" y="299870"/>
                  </a:lnTo>
                  <a:cubicBezTo>
                    <a:pt x="949376" y="393348"/>
                    <a:pt x="1040348" y="551653"/>
                    <a:pt x="1040348" y="731206"/>
                  </a:cubicBezTo>
                  <a:cubicBezTo>
                    <a:pt x="1040348" y="874848"/>
                    <a:pt x="982126" y="1004892"/>
                    <a:pt x="887993" y="1099024"/>
                  </a:cubicBezTo>
                  <a:lnTo>
                    <a:pt x="836478" y="1141528"/>
                  </a:lnTo>
                  <a:lnTo>
                    <a:pt x="764309" y="1231370"/>
                  </a:lnTo>
                  <a:cubicBezTo>
                    <a:pt x="694813" y="1338862"/>
                    <a:pt x="653363" y="1474412"/>
                    <a:pt x="653363" y="1621729"/>
                  </a:cubicBezTo>
                  <a:cubicBezTo>
                    <a:pt x="653363" y="1744494"/>
                    <a:pt x="682148" y="1859085"/>
                    <a:pt x="731960" y="1956079"/>
                  </a:cubicBezTo>
                  <a:lnTo>
                    <a:pt x="782886" y="2037850"/>
                  </a:lnTo>
                  <a:lnTo>
                    <a:pt x="794868" y="2047736"/>
                  </a:lnTo>
                  <a:cubicBezTo>
                    <a:pt x="865168" y="2118036"/>
                    <a:pt x="908650" y="2215154"/>
                    <a:pt x="908650" y="2322429"/>
                  </a:cubicBezTo>
                  <a:cubicBezTo>
                    <a:pt x="908650" y="2536977"/>
                    <a:pt x="734723" y="2710904"/>
                    <a:pt x="520174" y="2710904"/>
                  </a:cubicBezTo>
                  <a:cubicBezTo>
                    <a:pt x="305626" y="2710904"/>
                    <a:pt x="131699" y="2536977"/>
                    <a:pt x="131699" y="2322429"/>
                  </a:cubicBezTo>
                  <a:cubicBezTo>
                    <a:pt x="131699" y="2215154"/>
                    <a:pt x="175180" y="2118036"/>
                    <a:pt x="245481" y="2047736"/>
                  </a:cubicBezTo>
                  <a:lnTo>
                    <a:pt x="257463" y="2037850"/>
                  </a:lnTo>
                  <a:lnTo>
                    <a:pt x="308388" y="1956079"/>
                  </a:lnTo>
                  <a:cubicBezTo>
                    <a:pt x="358201" y="1859085"/>
                    <a:pt x="386985" y="1744494"/>
                    <a:pt x="386985" y="1621729"/>
                  </a:cubicBezTo>
                  <a:cubicBezTo>
                    <a:pt x="386985" y="1474412"/>
                    <a:pt x="345536" y="1338862"/>
                    <a:pt x="276039" y="1231370"/>
                  </a:cubicBezTo>
                  <a:lnTo>
                    <a:pt x="203871" y="1141528"/>
                  </a:lnTo>
                  <a:lnTo>
                    <a:pt x="152356" y="1099024"/>
                  </a:lnTo>
                  <a:cubicBezTo>
                    <a:pt x="58223" y="1004892"/>
                    <a:pt x="0" y="874848"/>
                    <a:pt x="0" y="731206"/>
                  </a:cubicBezTo>
                  <a:cubicBezTo>
                    <a:pt x="0" y="551653"/>
                    <a:pt x="90973" y="393348"/>
                    <a:pt x="229340" y="299870"/>
                  </a:cubicBezTo>
                  <a:lnTo>
                    <a:pt x="313607" y="254131"/>
                  </a:lnTo>
                  <a:lnTo>
                    <a:pt x="313430" y="253562"/>
                  </a:lnTo>
                  <a:cubicBezTo>
                    <a:pt x="310619" y="239824"/>
                    <a:pt x="309143" y="225600"/>
                    <a:pt x="309143" y="211032"/>
                  </a:cubicBezTo>
                  <a:cubicBezTo>
                    <a:pt x="309143" y="94483"/>
                    <a:pt x="403625" y="0"/>
                    <a:pt x="5201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1031875"/>
              <a:endParaRPr lang="zh-CN" altLang="en-US" sz="2400">
                <a:solidFill>
                  <a:schemeClr val="tx1"/>
                </a:solidFill>
                <a:latin typeface="+mn-ea"/>
              </a:endParaRPr>
            </a:p>
          </p:txBody>
        </p:sp>
        <p:sp>
          <p:nvSpPr>
            <p:cNvPr id="35" name="任意多边形 16"/>
            <p:cNvSpPr/>
            <p:nvPr/>
          </p:nvSpPr>
          <p:spPr>
            <a:xfrm>
              <a:off x="3820379" y="3214663"/>
              <a:ext cx="367393" cy="428673"/>
            </a:xfrm>
            <a:custGeom>
              <a:avLst/>
              <a:gdLst>
                <a:gd name="connsiteX0" fmla="*/ 470533 w 864000"/>
                <a:gd name="connsiteY0" fmla="*/ 565212 h 1008112"/>
                <a:gd name="connsiteX1" fmla="*/ 470533 w 864000"/>
                <a:gd name="connsiteY1" fmla="*/ 817212 h 1008112"/>
                <a:gd name="connsiteX2" fmla="*/ 650553 w 864000"/>
                <a:gd name="connsiteY2" fmla="*/ 817212 h 1008112"/>
                <a:gd name="connsiteX3" fmla="*/ 650553 w 864000"/>
                <a:gd name="connsiteY3" fmla="*/ 565212 h 1008112"/>
                <a:gd name="connsiteX4" fmla="*/ 213357 w 864000"/>
                <a:gd name="connsiteY4" fmla="*/ 565212 h 1008112"/>
                <a:gd name="connsiteX5" fmla="*/ 213357 w 864000"/>
                <a:gd name="connsiteY5" fmla="*/ 817212 h 1008112"/>
                <a:gd name="connsiteX6" fmla="*/ 393377 w 864000"/>
                <a:gd name="connsiteY6" fmla="*/ 817212 h 1008112"/>
                <a:gd name="connsiteX7" fmla="*/ 393377 w 864000"/>
                <a:gd name="connsiteY7" fmla="*/ 565212 h 1008112"/>
                <a:gd name="connsiteX8" fmla="*/ 470533 w 864000"/>
                <a:gd name="connsiteY8" fmla="*/ 336612 h 1008112"/>
                <a:gd name="connsiteX9" fmla="*/ 470533 w 864000"/>
                <a:gd name="connsiteY9" fmla="*/ 516632 h 1008112"/>
                <a:gd name="connsiteX10" fmla="*/ 650553 w 864000"/>
                <a:gd name="connsiteY10" fmla="*/ 516632 h 1008112"/>
                <a:gd name="connsiteX11" fmla="*/ 650553 w 864000"/>
                <a:gd name="connsiteY11" fmla="*/ 336612 h 1008112"/>
                <a:gd name="connsiteX12" fmla="*/ 213357 w 864000"/>
                <a:gd name="connsiteY12" fmla="*/ 336612 h 1008112"/>
                <a:gd name="connsiteX13" fmla="*/ 213357 w 864000"/>
                <a:gd name="connsiteY13" fmla="*/ 516632 h 1008112"/>
                <a:gd name="connsiteX14" fmla="*/ 393377 w 864000"/>
                <a:gd name="connsiteY14" fmla="*/ 516632 h 1008112"/>
                <a:gd name="connsiteX15" fmla="*/ 393377 w 864000"/>
                <a:gd name="connsiteY15" fmla="*/ 336612 h 1008112"/>
                <a:gd name="connsiteX16" fmla="*/ 470533 w 864000"/>
                <a:gd name="connsiteY16" fmla="*/ 108012 h 1008112"/>
                <a:gd name="connsiteX17" fmla="*/ 470533 w 864000"/>
                <a:gd name="connsiteY17" fmla="*/ 288032 h 1008112"/>
                <a:gd name="connsiteX18" fmla="*/ 650553 w 864000"/>
                <a:gd name="connsiteY18" fmla="*/ 288032 h 1008112"/>
                <a:gd name="connsiteX19" fmla="*/ 650553 w 864000"/>
                <a:gd name="connsiteY19" fmla="*/ 108012 h 1008112"/>
                <a:gd name="connsiteX20" fmla="*/ 213357 w 864000"/>
                <a:gd name="connsiteY20" fmla="*/ 108012 h 1008112"/>
                <a:gd name="connsiteX21" fmla="*/ 213357 w 864000"/>
                <a:gd name="connsiteY21" fmla="*/ 288032 h 1008112"/>
                <a:gd name="connsiteX22" fmla="*/ 393377 w 864000"/>
                <a:gd name="connsiteY22" fmla="*/ 288032 h 1008112"/>
                <a:gd name="connsiteX23" fmla="*/ 393377 w 864000"/>
                <a:gd name="connsiteY23" fmla="*/ 108012 h 1008112"/>
                <a:gd name="connsiteX24" fmla="*/ 215978 w 864000"/>
                <a:gd name="connsiteY24" fmla="*/ 0 h 1008112"/>
                <a:gd name="connsiteX25" fmla="*/ 648022 w 864000"/>
                <a:gd name="connsiteY25" fmla="*/ 0 h 1008112"/>
                <a:gd name="connsiteX26" fmla="*/ 756036 w 864000"/>
                <a:gd name="connsiteY26" fmla="*/ 108014 h 1008112"/>
                <a:gd name="connsiteX27" fmla="*/ 756036 w 864000"/>
                <a:gd name="connsiteY27" fmla="*/ 900098 h 1008112"/>
                <a:gd name="connsiteX28" fmla="*/ 756036 w 864000"/>
                <a:gd name="connsiteY28" fmla="*/ 900100 h 1008112"/>
                <a:gd name="connsiteX29" fmla="*/ 864000 w 864000"/>
                <a:gd name="connsiteY29" fmla="*/ 900100 h 1008112"/>
                <a:gd name="connsiteX30" fmla="*/ 864000 w 864000"/>
                <a:gd name="connsiteY30" fmla="*/ 1008112 h 1008112"/>
                <a:gd name="connsiteX31" fmla="*/ 648022 w 864000"/>
                <a:gd name="connsiteY31" fmla="*/ 1008112 h 1008112"/>
                <a:gd name="connsiteX32" fmla="*/ 215978 w 864000"/>
                <a:gd name="connsiteY32" fmla="*/ 1008112 h 1008112"/>
                <a:gd name="connsiteX33" fmla="*/ 0 w 864000"/>
                <a:gd name="connsiteY33" fmla="*/ 1008112 h 1008112"/>
                <a:gd name="connsiteX34" fmla="*/ 0 w 864000"/>
                <a:gd name="connsiteY34" fmla="*/ 900100 h 1008112"/>
                <a:gd name="connsiteX35" fmla="*/ 107965 w 864000"/>
                <a:gd name="connsiteY35" fmla="*/ 900100 h 1008112"/>
                <a:gd name="connsiteX36" fmla="*/ 107964 w 864000"/>
                <a:gd name="connsiteY36" fmla="*/ 900098 h 1008112"/>
                <a:gd name="connsiteX37" fmla="*/ 107964 w 864000"/>
                <a:gd name="connsiteY37" fmla="*/ 108014 h 1008112"/>
                <a:gd name="connsiteX38" fmla="*/ 215978 w 864000"/>
                <a:gd name="connsiteY38" fmla="*/ 0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64000" h="1008112">
                  <a:moveTo>
                    <a:pt x="470533" y="565212"/>
                  </a:moveTo>
                  <a:lnTo>
                    <a:pt x="470533" y="817212"/>
                  </a:lnTo>
                  <a:lnTo>
                    <a:pt x="650553" y="817212"/>
                  </a:lnTo>
                  <a:lnTo>
                    <a:pt x="650553" y="565212"/>
                  </a:lnTo>
                  <a:close/>
                  <a:moveTo>
                    <a:pt x="213357" y="565212"/>
                  </a:moveTo>
                  <a:lnTo>
                    <a:pt x="213357" y="817212"/>
                  </a:lnTo>
                  <a:lnTo>
                    <a:pt x="393377" y="817212"/>
                  </a:lnTo>
                  <a:lnTo>
                    <a:pt x="393377" y="565212"/>
                  </a:lnTo>
                  <a:close/>
                  <a:moveTo>
                    <a:pt x="470533" y="336612"/>
                  </a:moveTo>
                  <a:lnTo>
                    <a:pt x="470533" y="516632"/>
                  </a:lnTo>
                  <a:lnTo>
                    <a:pt x="650553" y="516632"/>
                  </a:lnTo>
                  <a:lnTo>
                    <a:pt x="650553" y="336612"/>
                  </a:lnTo>
                  <a:close/>
                  <a:moveTo>
                    <a:pt x="213357" y="336612"/>
                  </a:moveTo>
                  <a:lnTo>
                    <a:pt x="213357" y="516632"/>
                  </a:lnTo>
                  <a:lnTo>
                    <a:pt x="393377" y="516632"/>
                  </a:lnTo>
                  <a:lnTo>
                    <a:pt x="393377" y="336612"/>
                  </a:lnTo>
                  <a:close/>
                  <a:moveTo>
                    <a:pt x="470533" y="108012"/>
                  </a:moveTo>
                  <a:lnTo>
                    <a:pt x="470533" y="288032"/>
                  </a:lnTo>
                  <a:lnTo>
                    <a:pt x="650553" y="288032"/>
                  </a:lnTo>
                  <a:lnTo>
                    <a:pt x="650553" y="108012"/>
                  </a:lnTo>
                  <a:close/>
                  <a:moveTo>
                    <a:pt x="213357" y="108012"/>
                  </a:moveTo>
                  <a:lnTo>
                    <a:pt x="213357" y="288032"/>
                  </a:lnTo>
                  <a:lnTo>
                    <a:pt x="393377" y="288032"/>
                  </a:lnTo>
                  <a:lnTo>
                    <a:pt x="393377" y="108012"/>
                  </a:lnTo>
                  <a:close/>
                  <a:moveTo>
                    <a:pt x="215978" y="0"/>
                  </a:moveTo>
                  <a:lnTo>
                    <a:pt x="648022" y="0"/>
                  </a:lnTo>
                  <a:cubicBezTo>
                    <a:pt x="707676" y="0"/>
                    <a:pt x="756036" y="48360"/>
                    <a:pt x="756036" y="108014"/>
                  </a:cubicBezTo>
                  <a:lnTo>
                    <a:pt x="756036" y="900098"/>
                  </a:lnTo>
                  <a:lnTo>
                    <a:pt x="756036" y="900100"/>
                  </a:lnTo>
                  <a:lnTo>
                    <a:pt x="864000" y="900100"/>
                  </a:lnTo>
                  <a:lnTo>
                    <a:pt x="864000" y="1008112"/>
                  </a:lnTo>
                  <a:lnTo>
                    <a:pt x="648022" y="1008112"/>
                  </a:lnTo>
                  <a:lnTo>
                    <a:pt x="215978" y="1008112"/>
                  </a:lnTo>
                  <a:lnTo>
                    <a:pt x="0" y="1008112"/>
                  </a:lnTo>
                  <a:lnTo>
                    <a:pt x="0" y="900100"/>
                  </a:lnTo>
                  <a:lnTo>
                    <a:pt x="107965" y="900100"/>
                  </a:lnTo>
                  <a:lnTo>
                    <a:pt x="107964" y="900098"/>
                  </a:lnTo>
                  <a:lnTo>
                    <a:pt x="107964" y="108014"/>
                  </a:lnTo>
                  <a:cubicBezTo>
                    <a:pt x="107964" y="48360"/>
                    <a:pt x="156324" y="0"/>
                    <a:pt x="21597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1031875"/>
              <a:endParaRPr lang="zh-CN" altLang="en-US" sz="2400">
                <a:solidFill>
                  <a:schemeClr val="tx1"/>
                </a:solidFill>
                <a:latin typeface="+mn-ea"/>
              </a:endParaRPr>
            </a:p>
          </p:txBody>
        </p:sp>
      </p:grpSp>
      <p:grpSp>
        <p:nvGrpSpPr>
          <p:cNvPr id="36" name="组合 35"/>
          <p:cNvGrpSpPr/>
          <p:nvPr/>
        </p:nvGrpSpPr>
        <p:grpSpPr>
          <a:xfrm flipH="1">
            <a:off x="5865304" y="2356376"/>
            <a:ext cx="2710904" cy="1040348"/>
            <a:chOff x="3602780" y="2733584"/>
            <a:chExt cx="2710904" cy="1040348"/>
          </a:xfrm>
          <a:solidFill>
            <a:schemeClr val="accent1"/>
          </a:solidFill>
        </p:grpSpPr>
        <p:sp>
          <p:nvSpPr>
            <p:cNvPr id="37" name="任意多边形: 形状 68"/>
            <p:cNvSpPr/>
            <p:nvPr/>
          </p:nvSpPr>
          <p:spPr>
            <a:xfrm rot="4780430">
              <a:off x="4438058" y="1898306"/>
              <a:ext cx="1040348" cy="2710904"/>
            </a:xfrm>
            <a:custGeom>
              <a:avLst/>
              <a:gdLst>
                <a:gd name="connsiteX0" fmla="*/ 527580 w 1040348"/>
                <a:gd name="connsiteY0" fmla="*/ 2018564 h 2710904"/>
                <a:gd name="connsiteX1" fmla="*/ 224795 w 1040348"/>
                <a:gd name="connsiteY1" fmla="*/ 2321349 h 2710904"/>
                <a:gd name="connsiteX2" fmla="*/ 527580 w 1040348"/>
                <a:gd name="connsiteY2" fmla="*/ 2624134 h 2710904"/>
                <a:gd name="connsiteX3" fmla="*/ 830365 w 1040348"/>
                <a:gd name="connsiteY3" fmla="*/ 2321349 h 2710904"/>
                <a:gd name="connsiteX4" fmla="*/ 527580 w 1040348"/>
                <a:gd name="connsiteY4" fmla="*/ 2018564 h 2710904"/>
                <a:gd name="connsiteX5" fmla="*/ 520174 w 1040348"/>
                <a:gd name="connsiteY5" fmla="*/ 136425 h 2710904"/>
                <a:gd name="connsiteX6" fmla="*/ 438112 w 1040348"/>
                <a:gd name="connsiteY6" fmla="*/ 218487 h 2710904"/>
                <a:gd name="connsiteX7" fmla="*/ 520174 w 1040348"/>
                <a:gd name="connsiteY7" fmla="*/ 300549 h 2710904"/>
                <a:gd name="connsiteX8" fmla="*/ 602236 w 1040348"/>
                <a:gd name="connsiteY8" fmla="*/ 218487 h 2710904"/>
                <a:gd name="connsiteX9" fmla="*/ 520174 w 1040348"/>
                <a:gd name="connsiteY9" fmla="*/ 136425 h 2710904"/>
                <a:gd name="connsiteX10" fmla="*/ 520174 w 1040348"/>
                <a:gd name="connsiteY10" fmla="*/ 0 h 2710904"/>
                <a:gd name="connsiteX11" fmla="*/ 731206 w 1040348"/>
                <a:gd name="connsiteY11" fmla="*/ 211032 h 2710904"/>
                <a:gd name="connsiteX12" fmla="*/ 726919 w 1040348"/>
                <a:gd name="connsiteY12" fmla="*/ 253562 h 2710904"/>
                <a:gd name="connsiteX13" fmla="*/ 726742 w 1040348"/>
                <a:gd name="connsiteY13" fmla="*/ 254131 h 2710904"/>
                <a:gd name="connsiteX14" fmla="*/ 811009 w 1040348"/>
                <a:gd name="connsiteY14" fmla="*/ 299870 h 2710904"/>
                <a:gd name="connsiteX15" fmla="*/ 1040348 w 1040348"/>
                <a:gd name="connsiteY15" fmla="*/ 731206 h 2710904"/>
                <a:gd name="connsiteX16" fmla="*/ 887993 w 1040348"/>
                <a:gd name="connsiteY16" fmla="*/ 1099024 h 2710904"/>
                <a:gd name="connsiteX17" fmla="*/ 836478 w 1040348"/>
                <a:gd name="connsiteY17" fmla="*/ 1141528 h 2710904"/>
                <a:gd name="connsiteX18" fmla="*/ 764309 w 1040348"/>
                <a:gd name="connsiteY18" fmla="*/ 1231370 h 2710904"/>
                <a:gd name="connsiteX19" fmla="*/ 653363 w 1040348"/>
                <a:gd name="connsiteY19" fmla="*/ 1621729 h 2710904"/>
                <a:gd name="connsiteX20" fmla="*/ 731960 w 1040348"/>
                <a:gd name="connsiteY20" fmla="*/ 1956079 h 2710904"/>
                <a:gd name="connsiteX21" fmla="*/ 782886 w 1040348"/>
                <a:gd name="connsiteY21" fmla="*/ 2037850 h 2710904"/>
                <a:gd name="connsiteX22" fmla="*/ 794868 w 1040348"/>
                <a:gd name="connsiteY22" fmla="*/ 2047736 h 2710904"/>
                <a:gd name="connsiteX23" fmla="*/ 908650 w 1040348"/>
                <a:gd name="connsiteY23" fmla="*/ 2322429 h 2710904"/>
                <a:gd name="connsiteX24" fmla="*/ 520174 w 1040348"/>
                <a:gd name="connsiteY24" fmla="*/ 2710904 h 2710904"/>
                <a:gd name="connsiteX25" fmla="*/ 131699 w 1040348"/>
                <a:gd name="connsiteY25" fmla="*/ 2322429 h 2710904"/>
                <a:gd name="connsiteX26" fmla="*/ 245481 w 1040348"/>
                <a:gd name="connsiteY26" fmla="*/ 2047736 h 2710904"/>
                <a:gd name="connsiteX27" fmla="*/ 257463 w 1040348"/>
                <a:gd name="connsiteY27" fmla="*/ 2037850 h 2710904"/>
                <a:gd name="connsiteX28" fmla="*/ 308388 w 1040348"/>
                <a:gd name="connsiteY28" fmla="*/ 1956079 h 2710904"/>
                <a:gd name="connsiteX29" fmla="*/ 386985 w 1040348"/>
                <a:gd name="connsiteY29" fmla="*/ 1621729 h 2710904"/>
                <a:gd name="connsiteX30" fmla="*/ 276039 w 1040348"/>
                <a:gd name="connsiteY30" fmla="*/ 1231370 h 2710904"/>
                <a:gd name="connsiteX31" fmla="*/ 203871 w 1040348"/>
                <a:gd name="connsiteY31" fmla="*/ 1141528 h 2710904"/>
                <a:gd name="connsiteX32" fmla="*/ 152356 w 1040348"/>
                <a:gd name="connsiteY32" fmla="*/ 1099024 h 2710904"/>
                <a:gd name="connsiteX33" fmla="*/ 0 w 1040348"/>
                <a:gd name="connsiteY33" fmla="*/ 731206 h 2710904"/>
                <a:gd name="connsiteX34" fmla="*/ 229340 w 1040348"/>
                <a:gd name="connsiteY34" fmla="*/ 299870 h 2710904"/>
                <a:gd name="connsiteX35" fmla="*/ 313607 w 1040348"/>
                <a:gd name="connsiteY35" fmla="*/ 254131 h 2710904"/>
                <a:gd name="connsiteX36" fmla="*/ 313430 w 1040348"/>
                <a:gd name="connsiteY36" fmla="*/ 253562 h 2710904"/>
                <a:gd name="connsiteX37" fmla="*/ 309143 w 1040348"/>
                <a:gd name="connsiteY37" fmla="*/ 211032 h 2710904"/>
                <a:gd name="connsiteX38" fmla="*/ 520174 w 1040348"/>
                <a:gd name="connsiteY38" fmla="*/ 0 h 2710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40348" h="2710904">
                  <a:moveTo>
                    <a:pt x="527580" y="2018564"/>
                  </a:moveTo>
                  <a:cubicBezTo>
                    <a:pt x="360356" y="2018564"/>
                    <a:pt x="224795" y="2154125"/>
                    <a:pt x="224795" y="2321349"/>
                  </a:cubicBezTo>
                  <a:cubicBezTo>
                    <a:pt x="224795" y="2488573"/>
                    <a:pt x="360356" y="2624134"/>
                    <a:pt x="527580" y="2624134"/>
                  </a:cubicBezTo>
                  <a:cubicBezTo>
                    <a:pt x="694804" y="2624134"/>
                    <a:pt x="830365" y="2488573"/>
                    <a:pt x="830365" y="2321349"/>
                  </a:cubicBezTo>
                  <a:cubicBezTo>
                    <a:pt x="830365" y="2154125"/>
                    <a:pt x="694804" y="2018564"/>
                    <a:pt x="527580" y="2018564"/>
                  </a:cubicBezTo>
                  <a:close/>
                  <a:moveTo>
                    <a:pt x="520174" y="136425"/>
                  </a:moveTo>
                  <a:cubicBezTo>
                    <a:pt x="474853" y="136425"/>
                    <a:pt x="438112" y="173165"/>
                    <a:pt x="438112" y="218487"/>
                  </a:cubicBezTo>
                  <a:cubicBezTo>
                    <a:pt x="438112" y="263809"/>
                    <a:pt x="474853" y="300549"/>
                    <a:pt x="520174" y="300549"/>
                  </a:cubicBezTo>
                  <a:cubicBezTo>
                    <a:pt x="565496" y="300549"/>
                    <a:pt x="602236" y="263809"/>
                    <a:pt x="602236" y="218487"/>
                  </a:cubicBezTo>
                  <a:cubicBezTo>
                    <a:pt x="602236" y="173165"/>
                    <a:pt x="565496" y="136425"/>
                    <a:pt x="520174" y="136425"/>
                  </a:cubicBezTo>
                  <a:close/>
                  <a:moveTo>
                    <a:pt x="520174" y="0"/>
                  </a:moveTo>
                  <a:cubicBezTo>
                    <a:pt x="636724" y="0"/>
                    <a:pt x="731206" y="94483"/>
                    <a:pt x="731206" y="211032"/>
                  </a:cubicBezTo>
                  <a:cubicBezTo>
                    <a:pt x="731206" y="225600"/>
                    <a:pt x="729730" y="239824"/>
                    <a:pt x="726919" y="253562"/>
                  </a:cubicBezTo>
                  <a:lnTo>
                    <a:pt x="726742" y="254131"/>
                  </a:lnTo>
                  <a:lnTo>
                    <a:pt x="811009" y="299870"/>
                  </a:lnTo>
                  <a:cubicBezTo>
                    <a:pt x="949376" y="393348"/>
                    <a:pt x="1040348" y="551653"/>
                    <a:pt x="1040348" y="731206"/>
                  </a:cubicBezTo>
                  <a:cubicBezTo>
                    <a:pt x="1040348" y="874848"/>
                    <a:pt x="982126" y="1004892"/>
                    <a:pt x="887993" y="1099024"/>
                  </a:cubicBezTo>
                  <a:lnTo>
                    <a:pt x="836478" y="1141528"/>
                  </a:lnTo>
                  <a:lnTo>
                    <a:pt x="764309" y="1231370"/>
                  </a:lnTo>
                  <a:cubicBezTo>
                    <a:pt x="694813" y="1338862"/>
                    <a:pt x="653363" y="1474412"/>
                    <a:pt x="653363" y="1621729"/>
                  </a:cubicBezTo>
                  <a:cubicBezTo>
                    <a:pt x="653363" y="1744494"/>
                    <a:pt x="682148" y="1859085"/>
                    <a:pt x="731960" y="1956079"/>
                  </a:cubicBezTo>
                  <a:lnTo>
                    <a:pt x="782886" y="2037850"/>
                  </a:lnTo>
                  <a:lnTo>
                    <a:pt x="794868" y="2047736"/>
                  </a:lnTo>
                  <a:cubicBezTo>
                    <a:pt x="865168" y="2118036"/>
                    <a:pt x="908650" y="2215154"/>
                    <a:pt x="908650" y="2322429"/>
                  </a:cubicBezTo>
                  <a:cubicBezTo>
                    <a:pt x="908650" y="2536977"/>
                    <a:pt x="734723" y="2710904"/>
                    <a:pt x="520174" y="2710904"/>
                  </a:cubicBezTo>
                  <a:cubicBezTo>
                    <a:pt x="305626" y="2710904"/>
                    <a:pt x="131699" y="2536977"/>
                    <a:pt x="131699" y="2322429"/>
                  </a:cubicBezTo>
                  <a:cubicBezTo>
                    <a:pt x="131699" y="2215154"/>
                    <a:pt x="175180" y="2118036"/>
                    <a:pt x="245481" y="2047736"/>
                  </a:cubicBezTo>
                  <a:lnTo>
                    <a:pt x="257463" y="2037850"/>
                  </a:lnTo>
                  <a:lnTo>
                    <a:pt x="308388" y="1956079"/>
                  </a:lnTo>
                  <a:cubicBezTo>
                    <a:pt x="358201" y="1859085"/>
                    <a:pt x="386985" y="1744494"/>
                    <a:pt x="386985" y="1621729"/>
                  </a:cubicBezTo>
                  <a:cubicBezTo>
                    <a:pt x="386985" y="1474412"/>
                    <a:pt x="345536" y="1338862"/>
                    <a:pt x="276039" y="1231370"/>
                  </a:cubicBezTo>
                  <a:lnTo>
                    <a:pt x="203871" y="1141528"/>
                  </a:lnTo>
                  <a:lnTo>
                    <a:pt x="152356" y="1099024"/>
                  </a:lnTo>
                  <a:cubicBezTo>
                    <a:pt x="58223" y="1004892"/>
                    <a:pt x="0" y="874848"/>
                    <a:pt x="0" y="731206"/>
                  </a:cubicBezTo>
                  <a:cubicBezTo>
                    <a:pt x="0" y="551653"/>
                    <a:pt x="90973" y="393348"/>
                    <a:pt x="229340" y="299870"/>
                  </a:cubicBezTo>
                  <a:lnTo>
                    <a:pt x="313607" y="254131"/>
                  </a:lnTo>
                  <a:lnTo>
                    <a:pt x="313430" y="253562"/>
                  </a:lnTo>
                  <a:cubicBezTo>
                    <a:pt x="310619" y="239824"/>
                    <a:pt x="309143" y="225600"/>
                    <a:pt x="309143" y="211032"/>
                  </a:cubicBezTo>
                  <a:cubicBezTo>
                    <a:pt x="309143" y="94483"/>
                    <a:pt x="403625" y="0"/>
                    <a:pt x="5201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1031875"/>
              <a:endParaRPr lang="zh-CN" altLang="en-US" sz="2400">
                <a:solidFill>
                  <a:schemeClr val="tx1"/>
                </a:solidFill>
                <a:latin typeface="+mn-ea"/>
              </a:endParaRPr>
            </a:p>
          </p:txBody>
        </p:sp>
        <p:sp>
          <p:nvSpPr>
            <p:cNvPr id="38" name="任意多边形 16"/>
            <p:cNvSpPr/>
            <p:nvPr/>
          </p:nvSpPr>
          <p:spPr>
            <a:xfrm>
              <a:off x="3820379" y="3214663"/>
              <a:ext cx="367393" cy="428673"/>
            </a:xfrm>
            <a:custGeom>
              <a:avLst/>
              <a:gdLst>
                <a:gd name="connsiteX0" fmla="*/ 470533 w 864000"/>
                <a:gd name="connsiteY0" fmla="*/ 565212 h 1008112"/>
                <a:gd name="connsiteX1" fmla="*/ 470533 w 864000"/>
                <a:gd name="connsiteY1" fmla="*/ 817212 h 1008112"/>
                <a:gd name="connsiteX2" fmla="*/ 650553 w 864000"/>
                <a:gd name="connsiteY2" fmla="*/ 817212 h 1008112"/>
                <a:gd name="connsiteX3" fmla="*/ 650553 w 864000"/>
                <a:gd name="connsiteY3" fmla="*/ 565212 h 1008112"/>
                <a:gd name="connsiteX4" fmla="*/ 213357 w 864000"/>
                <a:gd name="connsiteY4" fmla="*/ 565212 h 1008112"/>
                <a:gd name="connsiteX5" fmla="*/ 213357 w 864000"/>
                <a:gd name="connsiteY5" fmla="*/ 817212 h 1008112"/>
                <a:gd name="connsiteX6" fmla="*/ 393377 w 864000"/>
                <a:gd name="connsiteY6" fmla="*/ 817212 h 1008112"/>
                <a:gd name="connsiteX7" fmla="*/ 393377 w 864000"/>
                <a:gd name="connsiteY7" fmla="*/ 565212 h 1008112"/>
                <a:gd name="connsiteX8" fmla="*/ 470533 w 864000"/>
                <a:gd name="connsiteY8" fmla="*/ 336612 h 1008112"/>
                <a:gd name="connsiteX9" fmla="*/ 470533 w 864000"/>
                <a:gd name="connsiteY9" fmla="*/ 516632 h 1008112"/>
                <a:gd name="connsiteX10" fmla="*/ 650553 w 864000"/>
                <a:gd name="connsiteY10" fmla="*/ 516632 h 1008112"/>
                <a:gd name="connsiteX11" fmla="*/ 650553 w 864000"/>
                <a:gd name="connsiteY11" fmla="*/ 336612 h 1008112"/>
                <a:gd name="connsiteX12" fmla="*/ 213357 w 864000"/>
                <a:gd name="connsiteY12" fmla="*/ 336612 h 1008112"/>
                <a:gd name="connsiteX13" fmla="*/ 213357 w 864000"/>
                <a:gd name="connsiteY13" fmla="*/ 516632 h 1008112"/>
                <a:gd name="connsiteX14" fmla="*/ 393377 w 864000"/>
                <a:gd name="connsiteY14" fmla="*/ 516632 h 1008112"/>
                <a:gd name="connsiteX15" fmla="*/ 393377 w 864000"/>
                <a:gd name="connsiteY15" fmla="*/ 336612 h 1008112"/>
                <a:gd name="connsiteX16" fmla="*/ 470533 w 864000"/>
                <a:gd name="connsiteY16" fmla="*/ 108012 h 1008112"/>
                <a:gd name="connsiteX17" fmla="*/ 470533 w 864000"/>
                <a:gd name="connsiteY17" fmla="*/ 288032 h 1008112"/>
                <a:gd name="connsiteX18" fmla="*/ 650553 w 864000"/>
                <a:gd name="connsiteY18" fmla="*/ 288032 h 1008112"/>
                <a:gd name="connsiteX19" fmla="*/ 650553 w 864000"/>
                <a:gd name="connsiteY19" fmla="*/ 108012 h 1008112"/>
                <a:gd name="connsiteX20" fmla="*/ 213357 w 864000"/>
                <a:gd name="connsiteY20" fmla="*/ 108012 h 1008112"/>
                <a:gd name="connsiteX21" fmla="*/ 213357 w 864000"/>
                <a:gd name="connsiteY21" fmla="*/ 288032 h 1008112"/>
                <a:gd name="connsiteX22" fmla="*/ 393377 w 864000"/>
                <a:gd name="connsiteY22" fmla="*/ 288032 h 1008112"/>
                <a:gd name="connsiteX23" fmla="*/ 393377 w 864000"/>
                <a:gd name="connsiteY23" fmla="*/ 108012 h 1008112"/>
                <a:gd name="connsiteX24" fmla="*/ 215978 w 864000"/>
                <a:gd name="connsiteY24" fmla="*/ 0 h 1008112"/>
                <a:gd name="connsiteX25" fmla="*/ 648022 w 864000"/>
                <a:gd name="connsiteY25" fmla="*/ 0 h 1008112"/>
                <a:gd name="connsiteX26" fmla="*/ 756036 w 864000"/>
                <a:gd name="connsiteY26" fmla="*/ 108014 h 1008112"/>
                <a:gd name="connsiteX27" fmla="*/ 756036 w 864000"/>
                <a:gd name="connsiteY27" fmla="*/ 900098 h 1008112"/>
                <a:gd name="connsiteX28" fmla="*/ 756036 w 864000"/>
                <a:gd name="connsiteY28" fmla="*/ 900100 h 1008112"/>
                <a:gd name="connsiteX29" fmla="*/ 864000 w 864000"/>
                <a:gd name="connsiteY29" fmla="*/ 900100 h 1008112"/>
                <a:gd name="connsiteX30" fmla="*/ 864000 w 864000"/>
                <a:gd name="connsiteY30" fmla="*/ 1008112 h 1008112"/>
                <a:gd name="connsiteX31" fmla="*/ 648022 w 864000"/>
                <a:gd name="connsiteY31" fmla="*/ 1008112 h 1008112"/>
                <a:gd name="connsiteX32" fmla="*/ 215978 w 864000"/>
                <a:gd name="connsiteY32" fmla="*/ 1008112 h 1008112"/>
                <a:gd name="connsiteX33" fmla="*/ 0 w 864000"/>
                <a:gd name="connsiteY33" fmla="*/ 1008112 h 1008112"/>
                <a:gd name="connsiteX34" fmla="*/ 0 w 864000"/>
                <a:gd name="connsiteY34" fmla="*/ 900100 h 1008112"/>
                <a:gd name="connsiteX35" fmla="*/ 107965 w 864000"/>
                <a:gd name="connsiteY35" fmla="*/ 900100 h 1008112"/>
                <a:gd name="connsiteX36" fmla="*/ 107964 w 864000"/>
                <a:gd name="connsiteY36" fmla="*/ 900098 h 1008112"/>
                <a:gd name="connsiteX37" fmla="*/ 107964 w 864000"/>
                <a:gd name="connsiteY37" fmla="*/ 108014 h 1008112"/>
                <a:gd name="connsiteX38" fmla="*/ 215978 w 864000"/>
                <a:gd name="connsiteY38" fmla="*/ 0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64000" h="1008112">
                  <a:moveTo>
                    <a:pt x="470533" y="565212"/>
                  </a:moveTo>
                  <a:lnTo>
                    <a:pt x="470533" y="817212"/>
                  </a:lnTo>
                  <a:lnTo>
                    <a:pt x="650553" y="817212"/>
                  </a:lnTo>
                  <a:lnTo>
                    <a:pt x="650553" y="565212"/>
                  </a:lnTo>
                  <a:close/>
                  <a:moveTo>
                    <a:pt x="213357" y="565212"/>
                  </a:moveTo>
                  <a:lnTo>
                    <a:pt x="213357" y="817212"/>
                  </a:lnTo>
                  <a:lnTo>
                    <a:pt x="393377" y="817212"/>
                  </a:lnTo>
                  <a:lnTo>
                    <a:pt x="393377" y="565212"/>
                  </a:lnTo>
                  <a:close/>
                  <a:moveTo>
                    <a:pt x="470533" y="336612"/>
                  </a:moveTo>
                  <a:lnTo>
                    <a:pt x="470533" y="516632"/>
                  </a:lnTo>
                  <a:lnTo>
                    <a:pt x="650553" y="516632"/>
                  </a:lnTo>
                  <a:lnTo>
                    <a:pt x="650553" y="336612"/>
                  </a:lnTo>
                  <a:close/>
                  <a:moveTo>
                    <a:pt x="213357" y="336612"/>
                  </a:moveTo>
                  <a:lnTo>
                    <a:pt x="213357" y="516632"/>
                  </a:lnTo>
                  <a:lnTo>
                    <a:pt x="393377" y="516632"/>
                  </a:lnTo>
                  <a:lnTo>
                    <a:pt x="393377" y="336612"/>
                  </a:lnTo>
                  <a:close/>
                  <a:moveTo>
                    <a:pt x="470533" y="108012"/>
                  </a:moveTo>
                  <a:lnTo>
                    <a:pt x="470533" y="288032"/>
                  </a:lnTo>
                  <a:lnTo>
                    <a:pt x="650553" y="288032"/>
                  </a:lnTo>
                  <a:lnTo>
                    <a:pt x="650553" y="108012"/>
                  </a:lnTo>
                  <a:close/>
                  <a:moveTo>
                    <a:pt x="213357" y="108012"/>
                  </a:moveTo>
                  <a:lnTo>
                    <a:pt x="213357" y="288032"/>
                  </a:lnTo>
                  <a:lnTo>
                    <a:pt x="393377" y="288032"/>
                  </a:lnTo>
                  <a:lnTo>
                    <a:pt x="393377" y="108012"/>
                  </a:lnTo>
                  <a:close/>
                  <a:moveTo>
                    <a:pt x="215978" y="0"/>
                  </a:moveTo>
                  <a:lnTo>
                    <a:pt x="648022" y="0"/>
                  </a:lnTo>
                  <a:cubicBezTo>
                    <a:pt x="707676" y="0"/>
                    <a:pt x="756036" y="48360"/>
                    <a:pt x="756036" y="108014"/>
                  </a:cubicBezTo>
                  <a:lnTo>
                    <a:pt x="756036" y="900098"/>
                  </a:lnTo>
                  <a:lnTo>
                    <a:pt x="756036" y="900100"/>
                  </a:lnTo>
                  <a:lnTo>
                    <a:pt x="864000" y="900100"/>
                  </a:lnTo>
                  <a:lnTo>
                    <a:pt x="864000" y="1008112"/>
                  </a:lnTo>
                  <a:lnTo>
                    <a:pt x="648022" y="1008112"/>
                  </a:lnTo>
                  <a:lnTo>
                    <a:pt x="215978" y="1008112"/>
                  </a:lnTo>
                  <a:lnTo>
                    <a:pt x="0" y="1008112"/>
                  </a:lnTo>
                  <a:lnTo>
                    <a:pt x="0" y="900100"/>
                  </a:lnTo>
                  <a:lnTo>
                    <a:pt x="107965" y="900100"/>
                  </a:lnTo>
                  <a:lnTo>
                    <a:pt x="107964" y="900098"/>
                  </a:lnTo>
                  <a:lnTo>
                    <a:pt x="107964" y="108014"/>
                  </a:lnTo>
                  <a:cubicBezTo>
                    <a:pt x="107964" y="48360"/>
                    <a:pt x="156324" y="0"/>
                    <a:pt x="21597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1031875"/>
              <a:endParaRPr lang="zh-CN" altLang="en-US" sz="2400">
                <a:solidFill>
                  <a:schemeClr val="tx1"/>
                </a:solidFill>
                <a:latin typeface="+mn-ea"/>
              </a:endParaRPr>
            </a:p>
          </p:txBody>
        </p:sp>
      </p:grpSp>
      <p:sp>
        <p:nvSpPr>
          <p:cNvPr id="41" name="TextBox 76"/>
          <p:cNvSpPr txBox="1"/>
          <p:nvPr/>
        </p:nvSpPr>
        <p:spPr>
          <a:xfrm>
            <a:off x="2609556" y="4472951"/>
            <a:ext cx="2283325" cy="461645"/>
          </a:xfrm>
          <a:prstGeom prst="rect">
            <a:avLst/>
          </a:prstGeom>
          <a:noFill/>
        </p:spPr>
        <p:txBody>
          <a:bodyPr wrap="square" rtlCol="0">
            <a:spAutoFit/>
          </a:bodyPr>
          <a:lstStyle/>
          <a:p>
            <a:pPr defTabSz="1031875"/>
            <a:r>
              <a:rPr lang="zh-CN" altLang="en-US" sz="2400" b="1" dirty="0">
                <a:latin typeface="+mn-ea"/>
                <a:ea typeface="+mn-ea"/>
              </a:rPr>
              <a:t>债券成本</a:t>
            </a:r>
          </a:p>
        </p:txBody>
      </p:sp>
      <p:sp>
        <p:nvSpPr>
          <p:cNvPr id="44" name="TextBox 76"/>
          <p:cNvSpPr txBox="1"/>
          <p:nvPr/>
        </p:nvSpPr>
        <p:spPr>
          <a:xfrm>
            <a:off x="1431969" y="2887962"/>
            <a:ext cx="2283325" cy="461665"/>
          </a:xfrm>
          <a:prstGeom prst="rect">
            <a:avLst/>
          </a:prstGeom>
          <a:noFill/>
        </p:spPr>
        <p:txBody>
          <a:bodyPr wrap="square" rtlCol="0">
            <a:spAutoFit/>
          </a:bodyPr>
          <a:lstStyle/>
          <a:p>
            <a:pPr defTabSz="1031875"/>
            <a:r>
              <a:rPr lang="zh-CN" altLang="en-US" sz="2400" dirty="0">
                <a:latin typeface="+mn-ea"/>
                <a:ea typeface="+mn-ea"/>
              </a:rPr>
              <a:t>银行借款成本</a:t>
            </a:r>
            <a:endParaRPr lang="zh-CN" altLang="en-US" sz="2400" b="1" dirty="0">
              <a:latin typeface="+mn-ea"/>
              <a:ea typeface="+mn-ea"/>
            </a:endParaRPr>
          </a:p>
        </p:txBody>
      </p:sp>
      <p:sp>
        <p:nvSpPr>
          <p:cNvPr id="47" name="TextBox 76"/>
          <p:cNvSpPr txBox="1"/>
          <p:nvPr/>
        </p:nvSpPr>
        <p:spPr>
          <a:xfrm>
            <a:off x="5266623" y="5305558"/>
            <a:ext cx="2283325" cy="461645"/>
          </a:xfrm>
          <a:prstGeom prst="rect">
            <a:avLst/>
          </a:prstGeom>
          <a:noFill/>
        </p:spPr>
        <p:txBody>
          <a:bodyPr wrap="square" rtlCol="0">
            <a:spAutoFit/>
          </a:bodyPr>
          <a:lstStyle/>
          <a:p>
            <a:pPr defTabSz="1031875"/>
            <a:r>
              <a:rPr lang="zh-CN" altLang="en-US" sz="2400" b="1" dirty="0">
                <a:latin typeface="+mn-ea"/>
                <a:ea typeface="+mn-ea"/>
              </a:rPr>
              <a:t>优先股成本</a:t>
            </a:r>
          </a:p>
        </p:txBody>
      </p:sp>
      <p:sp>
        <p:nvSpPr>
          <p:cNvPr id="50" name="TextBox 76"/>
          <p:cNvSpPr txBox="1"/>
          <p:nvPr/>
        </p:nvSpPr>
        <p:spPr>
          <a:xfrm>
            <a:off x="7885044" y="4645464"/>
            <a:ext cx="2283325" cy="461645"/>
          </a:xfrm>
          <a:prstGeom prst="rect">
            <a:avLst/>
          </a:prstGeom>
          <a:noFill/>
        </p:spPr>
        <p:txBody>
          <a:bodyPr wrap="square" rtlCol="0">
            <a:spAutoFit/>
          </a:bodyPr>
          <a:lstStyle/>
          <a:p>
            <a:pPr defTabSz="1031875"/>
            <a:r>
              <a:rPr lang="zh-CN" altLang="en-US" sz="2400" b="1" dirty="0">
                <a:latin typeface="+mn-ea"/>
                <a:ea typeface="+mn-ea"/>
              </a:rPr>
              <a:t>普通股成本</a:t>
            </a:r>
          </a:p>
        </p:txBody>
      </p:sp>
      <p:sp>
        <p:nvSpPr>
          <p:cNvPr id="53" name="TextBox 76"/>
          <p:cNvSpPr txBox="1"/>
          <p:nvPr/>
        </p:nvSpPr>
        <p:spPr>
          <a:xfrm>
            <a:off x="8670306" y="2837454"/>
            <a:ext cx="2283325" cy="461645"/>
          </a:xfrm>
          <a:prstGeom prst="rect">
            <a:avLst/>
          </a:prstGeom>
          <a:noFill/>
        </p:spPr>
        <p:txBody>
          <a:bodyPr wrap="square" rtlCol="0">
            <a:spAutoFit/>
          </a:bodyPr>
          <a:lstStyle/>
          <a:p>
            <a:pPr defTabSz="1031875"/>
            <a:r>
              <a:rPr lang="zh-CN" altLang="en-US" sz="2400" b="1" dirty="0">
                <a:latin typeface="+mn-ea"/>
                <a:ea typeface="+mn-ea"/>
              </a:rPr>
              <a:t>留存收益成本</a:t>
            </a:r>
          </a:p>
        </p:txBody>
      </p:sp>
    </p:spTree>
    <p:extLst>
      <p:ext uri="{BB962C8B-B14F-4D97-AF65-F5344CB8AC3E}">
        <p14:creationId xmlns:p14="http://schemas.microsoft.com/office/powerpoint/2010/main" val="123125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500"/>
                                        <p:tgtEl>
                                          <p:spTgt spid="3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right)">
                                      <p:cBhvr>
                                        <p:cTn id="11" dur="500"/>
                                        <p:tgtEl>
                                          <p:spTgt spid="2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13" name="文本框 112"/>
          <p:cNvSpPr txBox="1"/>
          <p:nvPr/>
        </p:nvSpPr>
        <p:spPr>
          <a:xfrm>
            <a:off x="1093748" y="1628800"/>
            <a:ext cx="10042812" cy="153272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0985">
              <a:lnSpc>
                <a:spcPct val="130000"/>
              </a:lnSpc>
            </a:pPr>
            <a:r>
              <a:rPr lang="en-US" altLang="zh-CN" sz="2400" b="1" dirty="0">
                <a:solidFill>
                  <a:schemeClr val="tx1"/>
                </a:solidFill>
                <a:latin typeface="+mn-ea"/>
              </a:rPr>
              <a:t>    1.</a:t>
            </a:r>
            <a:r>
              <a:rPr lang="zh-CN" sz="2400" b="1" dirty="0">
                <a:solidFill>
                  <a:schemeClr val="tx1"/>
                </a:solidFill>
                <a:latin typeface="+mn-ea"/>
              </a:rPr>
              <a:t>银行借款资金成本</a:t>
            </a:r>
          </a:p>
          <a:p>
            <a:pPr marL="0" indent="260985">
              <a:lnSpc>
                <a:spcPct val="130000"/>
              </a:lnSpc>
            </a:pPr>
            <a:r>
              <a:rPr lang="en-US" altLang="zh-CN" sz="2400" b="1" dirty="0">
                <a:solidFill>
                  <a:schemeClr val="tx1"/>
                </a:solidFill>
                <a:latin typeface="+mn-ea"/>
              </a:rPr>
              <a:t>    </a:t>
            </a:r>
            <a:r>
              <a:rPr lang="zh-CN" sz="2400" b="1" dirty="0">
                <a:solidFill>
                  <a:schemeClr val="tx1"/>
                </a:solidFill>
                <a:latin typeface="+mn-ea"/>
              </a:rPr>
              <a:t>银行借款资金成本包括借款利息和借款手续费。由于借款利息在税前为财务费用中的利息支出，可以抵减企业部分所得税。</a:t>
            </a:r>
            <a:endParaRPr lang="zh-CN" altLang="en-US" sz="2400" b="1" dirty="0">
              <a:solidFill>
                <a:schemeClr val="tx1"/>
              </a:solidFill>
              <a:latin typeface="+mn-ea"/>
            </a:endParaRPr>
          </a:p>
        </p:txBody>
      </p:sp>
      <p:sp>
        <p:nvSpPr>
          <p:cNvPr id="114" name="文本框 113"/>
          <p:cNvSpPr txBox="1"/>
          <p:nvPr/>
        </p:nvSpPr>
        <p:spPr>
          <a:xfrm>
            <a:off x="3431704" y="4606880"/>
            <a:ext cx="5080661" cy="1907702"/>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lnSpc>
                <a:spcPct val="120000"/>
              </a:lnSpc>
            </a:pPr>
            <a:r>
              <a:rPr lang="en-US" sz="2000" b="1" i="1" dirty="0">
                <a:solidFill>
                  <a:schemeClr val="tx1"/>
                </a:solidFill>
                <a:latin typeface="+mn-ea"/>
                <a:cs typeface="Times New Roman" panose="02020603050405020304" pitchFamily="18" charset="0"/>
              </a:rPr>
              <a:t>K</a:t>
            </a:r>
            <a:r>
              <a:rPr lang="zh-CN" sz="2000" b="1" dirty="0">
                <a:solidFill>
                  <a:schemeClr val="tx1"/>
                </a:solidFill>
                <a:latin typeface="+mn-ea"/>
                <a:cs typeface="Times New Roman" panose="02020603050405020304" pitchFamily="18" charset="0"/>
              </a:rPr>
              <a:t>——银行借款资金成本</a:t>
            </a:r>
            <a:endParaRPr lang="en-US" sz="2000" b="1" i="1" dirty="0">
              <a:solidFill>
                <a:schemeClr val="tx1"/>
              </a:solidFill>
              <a:latin typeface="+mn-ea"/>
              <a:cs typeface="Times New Roman" panose="02020603050405020304" pitchFamily="18" charset="0"/>
            </a:endParaRPr>
          </a:p>
          <a:p>
            <a:pPr marL="0" indent="0">
              <a:lnSpc>
                <a:spcPct val="120000"/>
              </a:lnSpc>
            </a:pPr>
            <a:r>
              <a:rPr lang="en-US" sz="2000" b="1" i="1" dirty="0">
                <a:solidFill>
                  <a:schemeClr val="tx1"/>
                </a:solidFill>
                <a:latin typeface="+mn-ea"/>
                <a:cs typeface="Times New Roman" panose="02020603050405020304" pitchFamily="18" charset="0"/>
              </a:rPr>
              <a:t>I</a:t>
            </a:r>
            <a:r>
              <a:rPr lang="zh-CN" sz="2000" b="1" dirty="0">
                <a:solidFill>
                  <a:schemeClr val="tx1"/>
                </a:solidFill>
                <a:latin typeface="+mn-ea"/>
                <a:cs typeface="Times New Roman" panose="02020603050405020304" pitchFamily="18" charset="0"/>
              </a:rPr>
              <a:t>——银行借款年利息</a:t>
            </a:r>
          </a:p>
          <a:p>
            <a:pPr marL="0" indent="0">
              <a:lnSpc>
                <a:spcPct val="120000"/>
              </a:lnSpc>
            </a:pPr>
            <a:r>
              <a:rPr lang="en-US" sz="2000" b="1" i="1" dirty="0">
                <a:solidFill>
                  <a:schemeClr val="tx1"/>
                </a:solidFill>
                <a:latin typeface="+mn-ea"/>
                <a:cs typeface="Times New Roman" panose="02020603050405020304" pitchFamily="18" charset="0"/>
                <a:sym typeface="+mn-ea"/>
              </a:rPr>
              <a:t>P</a:t>
            </a:r>
            <a:r>
              <a:rPr lang="zh-CN" sz="2000" b="1" dirty="0">
                <a:solidFill>
                  <a:schemeClr val="tx1"/>
                </a:solidFill>
                <a:latin typeface="+mn-ea"/>
                <a:cs typeface="Times New Roman" panose="02020603050405020304" pitchFamily="18" charset="0"/>
                <a:sym typeface="+mn-ea"/>
              </a:rPr>
              <a:t>——银行借款筹资总额</a:t>
            </a:r>
            <a:endParaRPr lang="en-US" sz="2000" b="1" i="1" dirty="0">
              <a:solidFill>
                <a:schemeClr val="tx1"/>
              </a:solidFill>
              <a:latin typeface="+mn-ea"/>
              <a:cs typeface="Times New Roman" panose="02020603050405020304" pitchFamily="18" charset="0"/>
              <a:sym typeface="+mn-ea"/>
            </a:endParaRPr>
          </a:p>
          <a:p>
            <a:pPr marL="0" indent="0">
              <a:lnSpc>
                <a:spcPct val="120000"/>
              </a:lnSpc>
            </a:pPr>
            <a:r>
              <a:rPr lang="en-US" sz="2000" b="1" i="1" dirty="0">
                <a:solidFill>
                  <a:schemeClr val="tx1"/>
                </a:solidFill>
                <a:latin typeface="+mn-ea"/>
                <a:cs typeface="Times New Roman" panose="02020603050405020304" pitchFamily="18" charset="0"/>
                <a:sym typeface="+mn-ea"/>
              </a:rPr>
              <a:t>T</a:t>
            </a:r>
            <a:r>
              <a:rPr lang="zh-CN" sz="2000" b="1" dirty="0">
                <a:solidFill>
                  <a:schemeClr val="tx1"/>
                </a:solidFill>
                <a:latin typeface="+mn-ea"/>
                <a:cs typeface="Times New Roman" panose="02020603050405020304" pitchFamily="18" charset="0"/>
                <a:sym typeface="+mn-ea"/>
              </a:rPr>
              <a:t>——所得税率</a:t>
            </a:r>
            <a:endParaRPr lang="en-US" sz="2000" b="1" i="1" dirty="0">
              <a:solidFill>
                <a:schemeClr val="tx1"/>
              </a:solidFill>
              <a:latin typeface="+mn-ea"/>
              <a:cs typeface="Times New Roman" panose="02020603050405020304" pitchFamily="18" charset="0"/>
              <a:sym typeface="+mn-ea"/>
            </a:endParaRPr>
          </a:p>
          <a:p>
            <a:pPr marL="0" indent="0">
              <a:lnSpc>
                <a:spcPct val="120000"/>
              </a:lnSpc>
            </a:pPr>
            <a:r>
              <a:rPr lang="en-US" sz="2000" b="1" i="1" dirty="0">
                <a:solidFill>
                  <a:schemeClr val="tx1"/>
                </a:solidFill>
                <a:latin typeface="+mn-ea"/>
                <a:cs typeface="Times New Roman" panose="02020603050405020304" pitchFamily="18" charset="0"/>
                <a:sym typeface="+mn-ea"/>
              </a:rPr>
              <a:t>f</a:t>
            </a:r>
            <a:r>
              <a:rPr lang="zh-CN" sz="2000" b="1" dirty="0">
                <a:solidFill>
                  <a:schemeClr val="tx1"/>
                </a:solidFill>
                <a:latin typeface="+mn-ea"/>
                <a:cs typeface="Times New Roman" panose="02020603050405020304" pitchFamily="18" charset="0"/>
                <a:sym typeface="+mn-ea"/>
              </a:rPr>
              <a:t>——银行借款筹资费率</a:t>
            </a:r>
            <a:endParaRPr lang="zh-CN" altLang="en-US" sz="2000" b="1" dirty="0">
              <a:solidFill>
                <a:schemeClr val="tx1"/>
              </a:solidFill>
              <a:latin typeface="+mn-ea"/>
              <a:cs typeface="Times New Roman" panose="02020603050405020304" pitchFamily="18" charset="0"/>
              <a:sym typeface="+mn-ea"/>
            </a:endParaRPr>
          </a:p>
        </p:txBody>
      </p:sp>
      <p:sp>
        <p:nvSpPr>
          <p:cNvPr id="115" name="文本框 114"/>
          <p:cNvSpPr txBox="1"/>
          <p:nvPr/>
        </p:nvSpPr>
        <p:spPr>
          <a:xfrm>
            <a:off x="3555510" y="5825411"/>
            <a:ext cx="5080661" cy="529467"/>
          </a:xfrm>
          <a:prstGeom prst="rect">
            <a:avLst/>
          </a:prstGeom>
          <a:noFill/>
          <a:ln w="9525">
            <a:noFill/>
          </a:ln>
        </p:spPr>
        <p:txBody>
          <a:bodyPr>
            <a:spAutoFit/>
          </a:bodyPr>
          <a:lstStyle/>
          <a:p>
            <a:pPr marL="0" indent="355600"/>
            <a:endParaRPr lang="en-US" sz="1050" b="0" i="1">
              <a:latin typeface="+mn-ea"/>
              <a:ea typeface="+mn-ea"/>
              <a:cs typeface="Times New Roman" panose="02020603050405020304" pitchFamily="18" charset="0"/>
            </a:endParaRPr>
          </a:p>
          <a:p>
            <a:endParaRPr lang="zh-CN" altLang="en-US">
              <a:latin typeface="+mn-ea"/>
              <a:ea typeface="+mn-ea"/>
            </a:endParaRPr>
          </a:p>
        </p:txBody>
      </p:sp>
      <mc:AlternateContent xmlns:mc="http://schemas.openxmlformats.org/markup-compatibility/2006" xmlns:a14="http://schemas.microsoft.com/office/drawing/2010/main">
        <mc:Choice Requires="a14">
          <p:sp>
            <p:nvSpPr>
              <p:cNvPr id="3" name="文本框 2"/>
              <p:cNvSpPr txBox="1"/>
              <p:nvPr/>
            </p:nvSpPr>
            <p:spPr>
              <a:xfrm>
                <a:off x="1342859" y="3533877"/>
                <a:ext cx="5862672" cy="784510"/>
              </a:xfrm>
              <a:prstGeom prst="rect">
                <a:avLst/>
              </a:prstGeom>
              <a:noFill/>
            </p:spPr>
            <p:txBody>
              <a:bodyPr wrap="square" lIns="0" tIns="0" rIns="0" bIns="0" rtlCol="0" anchor="t">
                <a:spAutoFit/>
              </a:bodyPr>
              <a:lstStyle/>
              <a:p>
                <a:r>
                  <a:rPr lang="zh-CN" sz="2800" b="1" dirty="0">
                    <a:latin typeface="+mn-ea"/>
                    <a:ea typeface="+mn-ea"/>
                    <a:sym typeface="+mn-ea"/>
                  </a:rPr>
                  <a:t>资金成本公式</a:t>
                </a:r>
                <a:r>
                  <a:rPr lang="en-US" altLang="zh-CN" sz="2800" b="1" dirty="0">
                    <a:latin typeface="+mn-ea"/>
                    <a:ea typeface="+mn-ea"/>
                    <a:sym typeface="+mn-ea"/>
                  </a:rPr>
                  <a:t>        K= </a:t>
                </a:r>
                <a14:m>
                  <m:oMath xmlns:m="http://schemas.openxmlformats.org/officeDocument/2006/math">
                    <m:f>
                      <m:fPr>
                        <m:ctrlPr>
                          <a:rPr lang="en-US" altLang="zh-CN" sz="3200" b="1" i="1" smtClean="0">
                            <a:latin typeface="Cambria Math" panose="02040503050406030204" pitchFamily="18" charset="0"/>
                            <a:ea typeface="+mn-ea"/>
                            <a:sym typeface="+mn-ea"/>
                          </a:rPr>
                        </m:ctrlPr>
                      </m:fPr>
                      <m:num>
                        <m:r>
                          <a:rPr lang="en-US" altLang="zh-CN" sz="3200" b="1" i="1" smtClean="0">
                            <a:latin typeface="Cambria Math"/>
                            <a:ea typeface="+mn-ea"/>
                            <a:sym typeface="+mn-ea"/>
                          </a:rPr>
                          <m:t>𝑰</m:t>
                        </m:r>
                        <m:r>
                          <a:rPr lang="en-US" altLang="zh-CN" sz="3200" b="1" i="1" smtClean="0">
                            <a:latin typeface="Cambria Math"/>
                            <a:ea typeface="+mn-ea"/>
                            <a:sym typeface="+mn-ea"/>
                          </a:rPr>
                          <m:t>(</m:t>
                        </m:r>
                        <m:r>
                          <a:rPr lang="en-US" altLang="zh-CN" sz="3200" b="1" i="1" smtClean="0">
                            <a:latin typeface="Cambria Math"/>
                            <a:ea typeface="+mn-ea"/>
                            <a:sym typeface="+mn-ea"/>
                          </a:rPr>
                          <m:t>𝟏</m:t>
                        </m:r>
                        <m:r>
                          <a:rPr lang="en-US" altLang="zh-CN" sz="3200" b="1" i="1" smtClean="0">
                            <a:latin typeface="Cambria Math"/>
                            <a:ea typeface="+mn-ea"/>
                            <a:sym typeface="+mn-ea"/>
                          </a:rPr>
                          <m:t>−</m:t>
                        </m:r>
                        <m:r>
                          <a:rPr lang="en-US" altLang="zh-CN" sz="3200" b="1" i="1" smtClean="0">
                            <a:latin typeface="Cambria Math"/>
                            <a:ea typeface="+mn-ea"/>
                            <a:sym typeface="+mn-ea"/>
                          </a:rPr>
                          <m:t>𝑻</m:t>
                        </m:r>
                        <m:r>
                          <a:rPr lang="en-US" altLang="zh-CN" sz="3200" b="1" i="1" smtClean="0">
                            <a:latin typeface="Cambria Math"/>
                            <a:ea typeface="+mn-ea"/>
                            <a:sym typeface="+mn-ea"/>
                          </a:rPr>
                          <m:t>)</m:t>
                        </m:r>
                      </m:num>
                      <m:den>
                        <m:r>
                          <a:rPr lang="en-US" altLang="zh-CN" sz="3200" b="1" i="1" smtClean="0">
                            <a:latin typeface="Cambria Math"/>
                            <a:ea typeface="+mn-ea"/>
                            <a:sym typeface="+mn-ea"/>
                          </a:rPr>
                          <m:t>  </m:t>
                        </m:r>
                        <m:r>
                          <a:rPr lang="en-US" altLang="zh-CN" sz="3200" b="1" i="1" smtClean="0">
                            <a:latin typeface="Cambria Math"/>
                            <a:ea typeface="+mn-ea"/>
                            <a:sym typeface="+mn-ea"/>
                          </a:rPr>
                          <m:t>𝑷</m:t>
                        </m:r>
                        <m:r>
                          <a:rPr lang="en-US" altLang="zh-CN" sz="3200" b="1" i="1" smtClean="0">
                            <a:latin typeface="Cambria Math"/>
                            <a:ea typeface="+mn-ea"/>
                            <a:sym typeface="+mn-ea"/>
                          </a:rPr>
                          <m:t>(</m:t>
                        </m:r>
                        <m:r>
                          <a:rPr lang="en-US" altLang="zh-CN" sz="3200" b="1" i="1" smtClean="0">
                            <a:latin typeface="Cambria Math"/>
                            <a:ea typeface="+mn-ea"/>
                            <a:sym typeface="+mn-ea"/>
                          </a:rPr>
                          <m:t>𝟏</m:t>
                        </m:r>
                        <m:r>
                          <a:rPr lang="en-US" altLang="zh-CN" sz="3200" b="1" i="1" smtClean="0">
                            <a:latin typeface="Cambria Math"/>
                            <a:ea typeface="+mn-ea"/>
                            <a:sym typeface="+mn-ea"/>
                          </a:rPr>
                          <m:t>−</m:t>
                        </m:r>
                        <m:r>
                          <a:rPr lang="en-US" altLang="zh-CN" sz="3200" b="1" i="1" smtClean="0">
                            <a:latin typeface="Cambria Math"/>
                            <a:ea typeface="+mn-ea"/>
                            <a:sym typeface="+mn-ea"/>
                          </a:rPr>
                          <m:t>𝒇</m:t>
                        </m:r>
                        <m:r>
                          <a:rPr lang="en-US" altLang="zh-CN" sz="3200" b="1" i="1" smtClean="0">
                            <a:latin typeface="Cambria Math"/>
                            <a:ea typeface="+mn-ea"/>
                            <a:sym typeface="+mn-ea"/>
                          </a:rPr>
                          <m:t>)</m:t>
                        </m:r>
                      </m:den>
                    </m:f>
                  </m:oMath>
                </a14:m>
                <a:endParaRPr lang="en-US" altLang="zh-CN" sz="3200" b="1" dirty="0">
                  <a:latin typeface="+mn-ea"/>
                  <a:ea typeface="+mn-ea"/>
                  <a:sym typeface="+mn-ea"/>
                </a:endParaRPr>
              </a:p>
            </p:txBody>
          </p:sp>
        </mc:Choice>
        <mc:Fallback xmlns="">
          <p:sp>
            <p:nvSpPr>
              <p:cNvPr id="3" name="文本框 2"/>
              <p:cNvSpPr txBox="1">
                <a:spLocks noRot="1" noChangeAspect="1" noMove="1" noResize="1" noEditPoints="1" noAdjustHandles="1" noChangeArrowheads="1" noChangeShapeType="1" noTextEdit="1"/>
              </p:cNvSpPr>
              <p:nvPr/>
            </p:nvSpPr>
            <p:spPr>
              <a:xfrm>
                <a:off x="1342859" y="3533877"/>
                <a:ext cx="5862672" cy="784510"/>
              </a:xfrm>
              <a:prstGeom prst="rect">
                <a:avLst/>
              </a:prstGeom>
              <a:blipFill rotWithShape="1">
                <a:blip r:embed="rId2"/>
                <a:stretch>
                  <a:fillRect l="-3638" b="-3125"/>
                </a:stretch>
              </a:blipFill>
            </p:spPr>
            <p:txBody>
              <a:bodyPr/>
              <a:lstStyle/>
              <a:p>
                <a:r>
                  <a:rPr lang="zh-CN" altLang="en-US">
                    <a:noFill/>
                  </a:rPr>
                  <a:t> </a:t>
                </a:r>
              </a:p>
            </p:txBody>
          </p:sp>
        </mc:Fallback>
      </mc:AlternateContent>
      <p:sp>
        <p:nvSpPr>
          <p:cNvPr id="110" name="文本框 109"/>
          <p:cNvSpPr txBox="1"/>
          <p:nvPr/>
        </p:nvSpPr>
        <p:spPr>
          <a:xfrm>
            <a:off x="1028516" y="880500"/>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dirty="0">
                <a:solidFill>
                  <a:srgbClr val="002060"/>
                </a:solidFill>
                <a:latin typeface="+mn-ea"/>
                <a:cs typeface="黑体" panose="02010609060101010101" charset="-122"/>
              </a:rPr>
              <a:t>步骤一</a:t>
            </a:r>
            <a:r>
              <a:rPr lang="en-US" sz="2400" dirty="0">
                <a:solidFill>
                  <a:srgbClr val="002060"/>
                </a:solidFill>
                <a:latin typeface="+mn-ea"/>
                <a:cs typeface="黑体" panose="02010609060101010101" charset="-122"/>
              </a:rPr>
              <a:t>  </a:t>
            </a:r>
            <a:r>
              <a:rPr lang="zh-CN" sz="2400" dirty="0">
                <a:solidFill>
                  <a:srgbClr val="002060"/>
                </a:solidFill>
                <a:latin typeface="+mn-ea"/>
                <a:cs typeface="黑体" panose="02010609060101010101" charset="-122"/>
              </a:rPr>
              <a:t>计算个别资本成本</a:t>
            </a:r>
            <a:endParaRPr lang="zh-CN" altLang="en-US" sz="2400" dirty="0">
              <a:solidFill>
                <a:srgbClr val="002060"/>
              </a:solidFill>
              <a:latin typeface="+mn-ea"/>
              <a:cs typeface="黑体" panose="02010609060101010101" charset="-122"/>
            </a:endParaRPr>
          </a:p>
        </p:txBody>
      </p:sp>
      <p:pic>
        <p:nvPicPr>
          <p:cNvPr id="6" name="图片 5" descr="3aa248dec7192e6270eab11f4c27d987"/>
          <p:cNvPicPr>
            <a:picLocks noChangeAspect="1"/>
          </p:cNvPicPr>
          <p:nvPr/>
        </p:nvPicPr>
        <p:blipFill>
          <a:blip r:embed="rId3">
            <a:clrChange>
              <a:clrFrom>
                <a:srgbClr val="EBEBE9">
                  <a:alpha val="100000"/>
                </a:srgbClr>
              </a:clrFrom>
              <a:clrTo>
                <a:srgbClr val="EBEBE9">
                  <a:alpha val="100000"/>
                  <a:alpha val="0"/>
                </a:srgbClr>
              </a:clrTo>
            </a:clrChange>
          </a:blip>
          <a:stretch>
            <a:fillRect/>
          </a:stretch>
        </p:blipFill>
        <p:spPr>
          <a:xfrm>
            <a:off x="8926087" y="3877048"/>
            <a:ext cx="2933447" cy="2407997"/>
          </a:xfrm>
          <a:prstGeom prst="rect">
            <a:avLst/>
          </a:prstGeom>
        </p:spPr>
      </p:pic>
      <p:grpSp>
        <p:nvGrpSpPr>
          <p:cNvPr id="13" name="组合 12"/>
          <p:cNvGrpSpPr/>
          <p:nvPr/>
        </p:nvGrpSpPr>
        <p:grpSpPr>
          <a:xfrm>
            <a:off x="88149" y="49302"/>
            <a:ext cx="4279659" cy="613803"/>
            <a:chOff x="1271464" y="2420888"/>
            <a:chExt cx="4490718" cy="613803"/>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spTree>
    <p:extLst>
      <p:ext uri="{BB962C8B-B14F-4D97-AF65-F5344CB8AC3E}">
        <p14:creationId xmlns:p14="http://schemas.microsoft.com/office/powerpoint/2010/main" val="591452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8" name="文本框 7"/>
          <p:cNvSpPr txBox="1"/>
          <p:nvPr/>
        </p:nvSpPr>
        <p:spPr>
          <a:xfrm>
            <a:off x="1343472" y="1556792"/>
            <a:ext cx="9793088" cy="249299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solidFill>
                  <a:schemeClr val="tx1"/>
                </a:solidFill>
                <a:latin typeface="+mn-ea"/>
                <a:sym typeface="+mn-ea"/>
              </a:rPr>
              <a:t>威盛公司所需</a:t>
            </a:r>
            <a:r>
              <a:rPr lang="zh-CN" sz="2400" b="1" dirty="0">
                <a:solidFill>
                  <a:schemeClr val="tx1"/>
                </a:solidFill>
                <a:latin typeface="+mn-ea"/>
                <a:cs typeface="Times New Roman" panose="02020603050405020304" pitchFamily="18" charset="0"/>
                <a:sym typeface="+mn-ea"/>
              </a:rPr>
              <a:t>500万元资金，拟通过长期借款方式取得，与银行协商并签订借款合同。合同规定：借款总额200万元，使用期限5年，年利率10%，到期一次还本利息按年支付，经估算，筹资费率为0.5%，企业所得税税率为25%。</a:t>
            </a:r>
            <a:endParaRPr lang="zh-CN" sz="2400" b="1" dirty="0">
              <a:solidFill>
                <a:schemeClr val="tx1"/>
              </a:solidFill>
              <a:latin typeface="+mn-ea"/>
              <a:sym typeface="+mn-ea"/>
            </a:endParaRPr>
          </a:p>
          <a:p>
            <a:pPr marL="0" indent="0">
              <a:lnSpc>
                <a:spcPct val="130000"/>
              </a:lnSpc>
            </a:pPr>
            <a:r>
              <a:rPr lang="zh-CN" sz="2400" b="1" dirty="0">
                <a:solidFill>
                  <a:schemeClr val="tx1"/>
                </a:solidFill>
                <a:latin typeface="+mn-ea"/>
                <a:sym typeface="+mn-ea"/>
              </a:rPr>
              <a:t>要求：计算该公司借款的资金成本。</a:t>
            </a:r>
            <a:endParaRPr lang="zh-CN" altLang="en-US" sz="2400" b="1" dirty="0">
              <a:solidFill>
                <a:schemeClr val="tx1"/>
              </a:solidFill>
              <a:latin typeface="+mn-ea"/>
            </a:endParaRPr>
          </a:p>
        </p:txBody>
      </p:sp>
      <p:sp>
        <p:nvSpPr>
          <p:cNvPr id="9" name="文本框 8"/>
          <p:cNvSpPr txBox="1"/>
          <p:nvPr/>
        </p:nvSpPr>
        <p:spPr>
          <a:xfrm>
            <a:off x="1539440" y="971436"/>
            <a:ext cx="1030731" cy="369332"/>
          </a:xfrm>
          <a:prstGeom prst="rect">
            <a:avLst/>
          </a:prstGeom>
          <a:noFill/>
        </p:spPr>
        <p:txBody>
          <a:bodyPr wrap="none" lIns="0" tIns="0" rIns="0" bIns="0" rtlCol="0" anchor="t">
            <a:spAutoFit/>
          </a:bodyPr>
          <a:lstStyle/>
          <a:p>
            <a:r>
              <a:rPr lang="zh-CN" sz="2400" b="1" dirty="0">
                <a:latin typeface="+mn-ea"/>
                <a:ea typeface="+mn-ea"/>
                <a:sym typeface="+mn-ea"/>
              </a:rPr>
              <a:t>做一做</a:t>
            </a:r>
            <a:r>
              <a:rPr lang="en-US" altLang="zh-CN" sz="2400" b="1" dirty="0">
                <a:latin typeface="+mn-ea"/>
                <a:ea typeface="+mn-ea"/>
                <a:sym typeface="+mn-ea"/>
              </a:rPr>
              <a:t>:</a:t>
            </a:r>
          </a:p>
        </p:txBody>
      </p:sp>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mc:AlternateContent xmlns:mc="http://schemas.openxmlformats.org/markup-compatibility/2006" xmlns:a14="http://schemas.microsoft.com/office/drawing/2010/main">
        <mc:Choice Requires="a14">
          <p:sp>
            <p:nvSpPr>
              <p:cNvPr id="13" name="文本框 2"/>
              <p:cNvSpPr txBox="1"/>
              <p:nvPr/>
            </p:nvSpPr>
            <p:spPr>
              <a:xfrm>
                <a:off x="2054805" y="4683674"/>
                <a:ext cx="5862672" cy="784510"/>
              </a:xfrm>
              <a:prstGeom prst="rect">
                <a:avLst/>
              </a:prstGeom>
              <a:noFill/>
            </p:spPr>
            <p:txBody>
              <a:bodyPr wrap="square" lIns="0" tIns="0" rIns="0" bIns="0" rtlCol="0" anchor="t">
                <a:spAutoFit/>
              </a:bodyPr>
              <a:lstStyle/>
              <a:p>
                <a:r>
                  <a:rPr lang="en-US" altLang="zh-CN" sz="2800" b="1" dirty="0">
                    <a:latin typeface="+mn-ea"/>
                    <a:ea typeface="+mn-ea"/>
                    <a:sym typeface="+mn-ea"/>
                  </a:rPr>
                  <a:t> K= </a:t>
                </a:r>
                <a14:m>
                  <m:oMath xmlns:m="http://schemas.openxmlformats.org/officeDocument/2006/math">
                    <m:f>
                      <m:fPr>
                        <m:ctrlPr>
                          <a:rPr lang="en-US" altLang="zh-CN" sz="3200" b="1" i="1" smtClean="0">
                            <a:latin typeface="Cambria Math" panose="02040503050406030204" pitchFamily="18" charset="0"/>
                            <a:ea typeface="+mn-ea"/>
                            <a:sym typeface="+mn-ea"/>
                          </a:rPr>
                        </m:ctrlPr>
                      </m:fPr>
                      <m:num>
                        <m:r>
                          <a:rPr lang="en-US" altLang="zh-CN" sz="3200" b="1" i="1" smtClean="0">
                            <a:latin typeface="Cambria Math"/>
                            <a:ea typeface="+mn-ea"/>
                            <a:sym typeface="+mn-ea"/>
                          </a:rPr>
                          <m:t>𝟐𝟎𝟎</m:t>
                        </m:r>
                        <m:r>
                          <a:rPr lang="zh-CN" altLang="en-US" sz="3200" b="1" i="1" smtClean="0">
                            <a:latin typeface="Cambria Math"/>
                            <a:ea typeface="+mn-ea"/>
                            <a:sym typeface="+mn-ea"/>
                          </a:rPr>
                          <m:t>∗</m:t>
                        </m:r>
                        <m:r>
                          <a:rPr lang="en-US" altLang="zh-CN" sz="3200" b="1" i="1" smtClean="0">
                            <a:latin typeface="Cambria Math"/>
                            <a:ea typeface="+mn-ea"/>
                            <a:sym typeface="+mn-ea"/>
                          </a:rPr>
                          <m:t>𝟏𝟎</m:t>
                        </m:r>
                        <m:r>
                          <a:rPr lang="en-US" altLang="zh-CN" sz="3200" b="1" i="1" smtClean="0">
                            <a:latin typeface="Cambria Math"/>
                            <a:ea typeface="+mn-ea"/>
                            <a:sym typeface="+mn-ea"/>
                          </a:rPr>
                          <m:t>%∗</m:t>
                        </m:r>
                        <m:r>
                          <a:rPr lang="en-US" altLang="zh-CN" sz="3200" i="1">
                            <a:latin typeface="Cambria Math"/>
                            <a:ea typeface="+mn-ea"/>
                            <a:sym typeface="+mn-ea"/>
                          </a:rPr>
                          <m:t>(</m:t>
                        </m:r>
                        <m:r>
                          <a:rPr lang="en-US" altLang="zh-CN" sz="3200" i="1">
                            <a:latin typeface="Cambria Math"/>
                            <a:ea typeface="+mn-ea"/>
                            <a:sym typeface="+mn-ea"/>
                          </a:rPr>
                          <m:t>𝟏</m:t>
                        </m:r>
                        <m:r>
                          <a:rPr lang="en-US" altLang="zh-CN" sz="3200" i="1">
                            <a:latin typeface="Cambria Math"/>
                            <a:ea typeface="+mn-ea"/>
                            <a:sym typeface="+mn-ea"/>
                          </a:rPr>
                          <m:t>−</m:t>
                        </m:r>
                        <m:r>
                          <a:rPr lang="en-US" altLang="zh-CN" sz="3200" i="1">
                            <a:latin typeface="Cambria Math"/>
                            <a:ea typeface="+mn-ea"/>
                            <a:sym typeface="+mn-ea"/>
                          </a:rPr>
                          <m:t>𝟐𝟓</m:t>
                        </m:r>
                        <m:r>
                          <a:rPr lang="en-US" altLang="zh-CN" sz="3200" i="1">
                            <a:latin typeface="Cambria Math"/>
                            <a:ea typeface="+mn-ea"/>
                            <a:sym typeface="+mn-ea"/>
                          </a:rPr>
                          <m:t>%)</m:t>
                        </m:r>
                      </m:num>
                      <m:den>
                        <m:r>
                          <a:rPr lang="en-US" altLang="zh-CN" sz="3200" b="1" i="1" smtClean="0">
                            <a:latin typeface="Cambria Math"/>
                            <a:ea typeface="+mn-ea"/>
                            <a:sym typeface="+mn-ea"/>
                          </a:rPr>
                          <m:t>  </m:t>
                        </m:r>
                        <m:r>
                          <a:rPr lang="en-US" altLang="zh-CN" sz="3200" b="1" i="1" smtClean="0">
                            <a:latin typeface="Cambria Math"/>
                            <a:ea typeface="+mn-ea"/>
                            <a:sym typeface="+mn-ea"/>
                          </a:rPr>
                          <m:t>𝟐𝟎𝟎</m:t>
                        </m:r>
                        <m:r>
                          <a:rPr lang="en-US" altLang="zh-CN" sz="3200" b="1" i="1" smtClean="0">
                            <a:latin typeface="Cambria Math"/>
                            <a:ea typeface="+mn-ea"/>
                            <a:sym typeface="+mn-ea"/>
                          </a:rPr>
                          <m:t>(</m:t>
                        </m:r>
                        <m:r>
                          <a:rPr lang="en-US" altLang="zh-CN" sz="3200" b="1" i="1" smtClean="0">
                            <a:latin typeface="Cambria Math"/>
                            <a:ea typeface="+mn-ea"/>
                            <a:sym typeface="+mn-ea"/>
                          </a:rPr>
                          <m:t>𝟏</m:t>
                        </m:r>
                        <m:r>
                          <a:rPr lang="en-US" altLang="zh-CN" sz="3200" b="1" i="1" smtClean="0">
                            <a:latin typeface="Cambria Math"/>
                            <a:ea typeface="+mn-ea"/>
                            <a:sym typeface="+mn-ea"/>
                          </a:rPr>
                          <m:t>−</m:t>
                        </m:r>
                        <m:r>
                          <a:rPr lang="en-US" altLang="zh-CN" sz="3200" b="1" i="1" smtClean="0">
                            <a:latin typeface="Cambria Math"/>
                            <a:ea typeface="+mn-ea"/>
                            <a:sym typeface="+mn-ea"/>
                          </a:rPr>
                          <m:t>𝟎</m:t>
                        </m:r>
                        <m:r>
                          <a:rPr lang="en-US" altLang="zh-CN" sz="3200" b="1" i="1" smtClean="0">
                            <a:latin typeface="Cambria Math"/>
                            <a:ea typeface="+mn-ea"/>
                            <a:sym typeface="+mn-ea"/>
                          </a:rPr>
                          <m:t>.</m:t>
                        </m:r>
                        <m:r>
                          <a:rPr lang="en-US" altLang="zh-CN" sz="3200" b="1" i="1" smtClean="0">
                            <a:latin typeface="Cambria Math"/>
                            <a:ea typeface="+mn-ea"/>
                            <a:sym typeface="+mn-ea"/>
                          </a:rPr>
                          <m:t>𝟓</m:t>
                        </m:r>
                        <m:r>
                          <a:rPr lang="en-US" altLang="zh-CN" sz="3200" b="1" i="1" smtClean="0">
                            <a:latin typeface="Cambria Math"/>
                            <a:ea typeface="+mn-ea"/>
                            <a:sym typeface="+mn-ea"/>
                          </a:rPr>
                          <m:t>%)</m:t>
                        </m:r>
                      </m:den>
                    </m:f>
                  </m:oMath>
                </a14:m>
                <a:r>
                  <a:rPr lang="en-US" altLang="zh-CN" sz="3200" b="1" dirty="0">
                    <a:latin typeface="+mn-ea"/>
                    <a:ea typeface="+mn-ea"/>
                    <a:sym typeface="+mn-ea"/>
                  </a:rPr>
                  <a:t>=</a:t>
                </a:r>
                <a:r>
                  <a:rPr lang="en-US" altLang="zh-CN" sz="2800" b="1" dirty="0">
                    <a:latin typeface="+mn-ea"/>
                    <a:ea typeface="+mn-ea"/>
                    <a:sym typeface="+mn-ea"/>
                  </a:rPr>
                  <a:t>7.54%</a:t>
                </a:r>
              </a:p>
            </p:txBody>
          </p:sp>
        </mc:Choice>
        <mc:Fallback xmlns="">
          <p:sp>
            <p:nvSpPr>
              <p:cNvPr id="13" name="文本框 2"/>
              <p:cNvSpPr txBox="1">
                <a:spLocks noRot="1" noChangeAspect="1" noMove="1" noResize="1" noEditPoints="1" noAdjustHandles="1" noChangeArrowheads="1" noChangeShapeType="1" noTextEdit="1"/>
              </p:cNvSpPr>
              <p:nvPr/>
            </p:nvSpPr>
            <p:spPr>
              <a:xfrm>
                <a:off x="2054805" y="4683674"/>
                <a:ext cx="5862672" cy="784510"/>
              </a:xfrm>
              <a:prstGeom prst="rect">
                <a:avLst/>
              </a:prstGeom>
              <a:blipFill rotWithShape="1">
                <a:blip r:embed="rId2"/>
                <a:stretch>
                  <a:fillRect l="-1871" t="-775" b="-852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60451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13" name="文本框 112"/>
          <p:cNvSpPr txBox="1"/>
          <p:nvPr/>
        </p:nvSpPr>
        <p:spPr>
          <a:xfrm>
            <a:off x="1031568" y="1602971"/>
            <a:ext cx="10104992" cy="201285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55600">
              <a:lnSpc>
                <a:spcPct val="130000"/>
              </a:lnSpc>
            </a:pPr>
            <a:r>
              <a:rPr lang="en-US" altLang="zh-CN" sz="2400" b="1" dirty="0">
                <a:latin typeface="+mn-ea"/>
                <a:sym typeface="+mn-ea"/>
              </a:rPr>
              <a:t>2.</a:t>
            </a:r>
            <a:r>
              <a:rPr lang="zh-CN" sz="2400" b="1" dirty="0">
                <a:latin typeface="+mn-ea"/>
                <a:cs typeface="Times New Roman" panose="02020603050405020304" pitchFamily="18" charset="0"/>
                <a:sym typeface="+mn-ea"/>
              </a:rPr>
              <a:t>债券资金成本</a:t>
            </a:r>
            <a:endParaRPr lang="zh-CN" sz="2400" b="1" dirty="0">
              <a:latin typeface="+mn-ea"/>
              <a:sym typeface="+mn-ea"/>
            </a:endParaRPr>
          </a:p>
          <a:p>
            <a:pPr marL="0" indent="355600">
              <a:lnSpc>
                <a:spcPct val="130000"/>
              </a:lnSpc>
            </a:pPr>
            <a:r>
              <a:rPr lang="zh-CN" sz="2400" b="1" dirty="0">
                <a:latin typeface="+mn-ea"/>
                <a:sym typeface="+mn-ea"/>
              </a:rPr>
              <a:t>企业发行债券，不但要支付筹资费用，还必须在债券期限内定期按债券面值和票面利率计算利息支付给债券所有人，债券筹资费包括申请发行债券的手续费、债券注册费、印刷费、上市费及推销费。</a:t>
            </a:r>
            <a:endParaRPr lang="zh-CN" altLang="en-US" sz="2400" b="1" dirty="0">
              <a:latin typeface="+mn-ea"/>
            </a:endParaRPr>
          </a:p>
        </p:txBody>
      </p:sp>
      <p:sp>
        <p:nvSpPr>
          <p:cNvPr id="114" name="文本框 113"/>
          <p:cNvSpPr txBox="1"/>
          <p:nvPr/>
        </p:nvSpPr>
        <p:spPr>
          <a:xfrm>
            <a:off x="3393564" y="4755049"/>
            <a:ext cx="5080661" cy="1907702"/>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lnSpc>
                <a:spcPct val="120000"/>
              </a:lnSpc>
            </a:pPr>
            <a:r>
              <a:rPr lang="en-US" sz="2000" b="1" i="1" dirty="0">
                <a:solidFill>
                  <a:schemeClr val="tx1"/>
                </a:solidFill>
                <a:latin typeface="+mn-ea"/>
                <a:cs typeface="Times New Roman" panose="02020603050405020304" pitchFamily="18" charset="0"/>
                <a:sym typeface="+mn-ea"/>
              </a:rPr>
              <a:t>K</a:t>
            </a:r>
            <a:r>
              <a:rPr lang="zh-CN" sz="2000" b="1" dirty="0">
                <a:solidFill>
                  <a:schemeClr val="tx1"/>
                </a:solidFill>
                <a:latin typeface="+mn-ea"/>
                <a:cs typeface="Times New Roman" panose="02020603050405020304" pitchFamily="18" charset="0"/>
                <a:sym typeface="+mn-ea"/>
              </a:rPr>
              <a:t>——发行债券的资金成本</a:t>
            </a:r>
            <a:endParaRPr lang="en-US" sz="2000" b="1" i="1" dirty="0">
              <a:solidFill>
                <a:schemeClr val="tx1"/>
              </a:solidFill>
              <a:latin typeface="+mn-ea"/>
              <a:cs typeface="Times New Roman" panose="02020603050405020304" pitchFamily="18" charset="0"/>
              <a:sym typeface="+mn-ea"/>
            </a:endParaRPr>
          </a:p>
          <a:p>
            <a:pPr marL="0" indent="0">
              <a:lnSpc>
                <a:spcPct val="120000"/>
              </a:lnSpc>
            </a:pPr>
            <a:r>
              <a:rPr lang="en-US" sz="2000" b="1" i="1" dirty="0">
                <a:solidFill>
                  <a:schemeClr val="tx1"/>
                </a:solidFill>
                <a:latin typeface="+mn-ea"/>
                <a:cs typeface="Times New Roman" panose="02020603050405020304" pitchFamily="18" charset="0"/>
                <a:sym typeface="+mn-ea"/>
              </a:rPr>
              <a:t>I</a:t>
            </a:r>
            <a:r>
              <a:rPr lang="zh-CN" sz="2000" b="1" dirty="0">
                <a:solidFill>
                  <a:schemeClr val="tx1"/>
                </a:solidFill>
                <a:latin typeface="+mn-ea"/>
                <a:cs typeface="Times New Roman" panose="02020603050405020304" pitchFamily="18" charset="0"/>
                <a:sym typeface="+mn-ea"/>
              </a:rPr>
              <a:t>——债券的年利息</a:t>
            </a:r>
            <a:endParaRPr lang="zh-CN" altLang="en-US" sz="2000" b="1" dirty="0">
              <a:solidFill>
                <a:schemeClr val="tx1"/>
              </a:solidFill>
              <a:latin typeface="+mn-ea"/>
            </a:endParaRPr>
          </a:p>
          <a:p>
            <a:pPr marL="0" indent="0">
              <a:lnSpc>
                <a:spcPct val="120000"/>
              </a:lnSpc>
            </a:pPr>
            <a:r>
              <a:rPr lang="en-US" sz="2000" b="1" i="1" dirty="0">
                <a:solidFill>
                  <a:schemeClr val="tx1"/>
                </a:solidFill>
                <a:latin typeface="+mn-ea"/>
                <a:cs typeface="Times New Roman" panose="02020603050405020304" pitchFamily="18" charset="0"/>
                <a:sym typeface="+mn-ea"/>
              </a:rPr>
              <a:t>P——</a:t>
            </a:r>
            <a:r>
              <a:rPr lang="zh-CN" sz="2000" b="1" dirty="0">
                <a:solidFill>
                  <a:schemeClr val="tx1"/>
                </a:solidFill>
                <a:latin typeface="+mn-ea"/>
                <a:sym typeface="+mn-ea"/>
              </a:rPr>
              <a:t>发行债券筹资总额（发行价格）</a:t>
            </a:r>
            <a:endParaRPr lang="en-US" sz="2000" b="1" i="1" dirty="0">
              <a:solidFill>
                <a:schemeClr val="tx1"/>
              </a:solidFill>
              <a:latin typeface="+mn-ea"/>
              <a:cs typeface="Times New Roman" panose="02020603050405020304" pitchFamily="18" charset="0"/>
              <a:sym typeface="+mn-ea"/>
            </a:endParaRPr>
          </a:p>
          <a:p>
            <a:pPr marL="0" indent="0">
              <a:lnSpc>
                <a:spcPct val="120000"/>
              </a:lnSpc>
            </a:pPr>
            <a:r>
              <a:rPr lang="en-US" sz="2000" b="1" i="1" dirty="0">
                <a:solidFill>
                  <a:schemeClr val="tx1"/>
                </a:solidFill>
                <a:latin typeface="+mn-ea"/>
                <a:cs typeface="Times New Roman" panose="02020603050405020304" pitchFamily="18" charset="0"/>
                <a:sym typeface="+mn-ea"/>
              </a:rPr>
              <a:t>T</a:t>
            </a:r>
            <a:r>
              <a:rPr lang="zh-CN" sz="2000" b="1" dirty="0">
                <a:solidFill>
                  <a:schemeClr val="tx1"/>
                </a:solidFill>
                <a:latin typeface="+mn-ea"/>
                <a:cs typeface="Times New Roman" panose="02020603050405020304" pitchFamily="18" charset="0"/>
                <a:sym typeface="+mn-ea"/>
              </a:rPr>
              <a:t>——所得税率</a:t>
            </a:r>
            <a:endParaRPr lang="en-US" sz="2000" b="1" i="1" dirty="0">
              <a:solidFill>
                <a:schemeClr val="tx1"/>
              </a:solidFill>
              <a:latin typeface="+mn-ea"/>
              <a:cs typeface="Times New Roman" panose="02020603050405020304" pitchFamily="18" charset="0"/>
              <a:sym typeface="+mn-ea"/>
            </a:endParaRPr>
          </a:p>
          <a:p>
            <a:pPr marL="0" indent="0">
              <a:lnSpc>
                <a:spcPct val="120000"/>
              </a:lnSpc>
            </a:pPr>
            <a:r>
              <a:rPr lang="en-US" sz="2000" b="1" i="1" dirty="0">
                <a:solidFill>
                  <a:schemeClr val="tx1"/>
                </a:solidFill>
                <a:latin typeface="+mn-ea"/>
                <a:cs typeface="Times New Roman" panose="02020603050405020304" pitchFamily="18" charset="0"/>
                <a:sym typeface="+mn-ea"/>
              </a:rPr>
              <a:t>f</a:t>
            </a:r>
            <a:r>
              <a:rPr lang="zh-CN" sz="2000" b="1" dirty="0">
                <a:solidFill>
                  <a:schemeClr val="tx1"/>
                </a:solidFill>
                <a:latin typeface="+mn-ea"/>
                <a:cs typeface="Times New Roman" panose="02020603050405020304" pitchFamily="18" charset="0"/>
                <a:sym typeface="+mn-ea"/>
              </a:rPr>
              <a:t>——债券筹资费率</a:t>
            </a:r>
            <a:endParaRPr lang="zh-CN" altLang="en-US" sz="2000" b="1" dirty="0">
              <a:solidFill>
                <a:schemeClr val="tx1"/>
              </a:solidFill>
              <a:latin typeface="+mn-ea"/>
              <a:cs typeface="Times New Roman" panose="02020603050405020304" pitchFamily="18" charset="0"/>
              <a:sym typeface="+mn-ea"/>
            </a:endParaRPr>
          </a:p>
        </p:txBody>
      </p:sp>
      <p:sp>
        <p:nvSpPr>
          <p:cNvPr id="115" name="文本框 114"/>
          <p:cNvSpPr txBox="1"/>
          <p:nvPr/>
        </p:nvSpPr>
        <p:spPr>
          <a:xfrm>
            <a:off x="3555510" y="5825411"/>
            <a:ext cx="5080661" cy="529467"/>
          </a:xfrm>
          <a:prstGeom prst="rect">
            <a:avLst/>
          </a:prstGeom>
          <a:noFill/>
          <a:ln w="9525">
            <a:noFill/>
          </a:ln>
        </p:spPr>
        <p:txBody>
          <a:bodyPr>
            <a:spAutoFit/>
          </a:bodyPr>
          <a:lstStyle/>
          <a:p>
            <a:pPr marL="0" indent="355600"/>
            <a:endParaRPr lang="en-US" sz="1050" b="0" i="1">
              <a:latin typeface="+mn-ea"/>
              <a:ea typeface="+mn-ea"/>
              <a:cs typeface="Times New Roman" panose="02020603050405020304" pitchFamily="18" charset="0"/>
            </a:endParaRPr>
          </a:p>
          <a:p>
            <a:endParaRPr lang="zh-CN" altLang="en-US">
              <a:latin typeface="+mn-ea"/>
              <a:ea typeface="+mn-ea"/>
            </a:endParaRPr>
          </a:p>
        </p:txBody>
      </p:sp>
      <p:sp>
        <p:nvSpPr>
          <p:cNvPr id="110" name="文本框 109"/>
          <p:cNvSpPr txBox="1"/>
          <p:nvPr/>
        </p:nvSpPr>
        <p:spPr>
          <a:xfrm>
            <a:off x="1028516" y="95250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a:solidFill>
                  <a:srgbClr val="002060"/>
                </a:solidFill>
                <a:latin typeface="+mn-ea"/>
                <a:cs typeface="黑体" panose="02010609060101010101" charset="-122"/>
              </a:rPr>
              <a:t>步骤一</a:t>
            </a:r>
            <a:r>
              <a:rPr lang="en-US" sz="2400">
                <a:solidFill>
                  <a:srgbClr val="002060"/>
                </a:solidFill>
                <a:latin typeface="+mn-ea"/>
                <a:cs typeface="黑体" panose="02010609060101010101" charset="-122"/>
              </a:rPr>
              <a:t>  </a:t>
            </a:r>
            <a:r>
              <a:rPr lang="zh-CN" sz="2400">
                <a:solidFill>
                  <a:srgbClr val="002060"/>
                </a:solidFill>
                <a:latin typeface="+mn-ea"/>
                <a:cs typeface="黑体" panose="02010609060101010101" charset="-122"/>
              </a:rPr>
              <a:t>计算个别资本成本</a:t>
            </a:r>
            <a:endParaRPr lang="zh-CN" altLang="en-US" sz="2400">
              <a:solidFill>
                <a:srgbClr val="002060"/>
              </a:solidFill>
              <a:latin typeface="+mn-ea"/>
              <a:cs typeface="黑体" panose="02010609060101010101" charset="-122"/>
            </a:endParaRPr>
          </a:p>
        </p:txBody>
      </p:sp>
      <p:grpSp>
        <p:nvGrpSpPr>
          <p:cNvPr id="12" name="组合 11"/>
          <p:cNvGrpSpPr/>
          <p:nvPr/>
        </p:nvGrpSpPr>
        <p:grpSpPr>
          <a:xfrm>
            <a:off x="88149" y="49302"/>
            <a:ext cx="4279659" cy="613803"/>
            <a:chOff x="1271464" y="2420888"/>
            <a:chExt cx="449071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13"/>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mc:AlternateContent xmlns:mc="http://schemas.openxmlformats.org/markup-compatibility/2006" xmlns:a14="http://schemas.microsoft.com/office/drawing/2010/main">
        <mc:Choice Requires="a14">
          <p:sp>
            <p:nvSpPr>
              <p:cNvPr id="15" name="文本框 2"/>
              <p:cNvSpPr txBox="1"/>
              <p:nvPr/>
            </p:nvSpPr>
            <p:spPr>
              <a:xfrm>
                <a:off x="1342859" y="3750770"/>
                <a:ext cx="5862672" cy="784510"/>
              </a:xfrm>
              <a:prstGeom prst="rect">
                <a:avLst/>
              </a:prstGeom>
              <a:noFill/>
            </p:spPr>
            <p:txBody>
              <a:bodyPr wrap="square" lIns="0" tIns="0" rIns="0" bIns="0" rtlCol="0" anchor="t">
                <a:spAutoFit/>
              </a:bodyPr>
              <a:lstStyle/>
              <a:p>
                <a:r>
                  <a:rPr lang="zh-CN" sz="2800" b="1" dirty="0">
                    <a:latin typeface="+mn-ea"/>
                    <a:ea typeface="+mn-ea"/>
                    <a:sym typeface="+mn-ea"/>
                  </a:rPr>
                  <a:t>资金成本公式</a:t>
                </a:r>
                <a:r>
                  <a:rPr lang="en-US" altLang="zh-CN" sz="2800" b="1" dirty="0">
                    <a:latin typeface="+mn-ea"/>
                    <a:ea typeface="+mn-ea"/>
                    <a:sym typeface="+mn-ea"/>
                  </a:rPr>
                  <a:t>        K= </a:t>
                </a:r>
                <a14:m>
                  <m:oMath xmlns:m="http://schemas.openxmlformats.org/officeDocument/2006/math">
                    <m:f>
                      <m:fPr>
                        <m:ctrlPr>
                          <a:rPr lang="en-US" altLang="zh-CN" sz="3200" b="1" i="1" smtClean="0">
                            <a:latin typeface="Cambria Math" panose="02040503050406030204" pitchFamily="18" charset="0"/>
                            <a:ea typeface="+mn-ea"/>
                            <a:sym typeface="+mn-ea"/>
                          </a:rPr>
                        </m:ctrlPr>
                      </m:fPr>
                      <m:num>
                        <m:r>
                          <a:rPr lang="en-US" altLang="zh-CN" sz="3200" b="1" i="1" smtClean="0">
                            <a:latin typeface="Cambria Math"/>
                            <a:ea typeface="+mn-ea"/>
                            <a:sym typeface="+mn-ea"/>
                          </a:rPr>
                          <m:t>𝑰</m:t>
                        </m:r>
                        <m:r>
                          <a:rPr lang="en-US" altLang="zh-CN" sz="3200" b="1" i="1" smtClean="0">
                            <a:latin typeface="Cambria Math"/>
                            <a:ea typeface="+mn-ea"/>
                            <a:sym typeface="+mn-ea"/>
                          </a:rPr>
                          <m:t>(</m:t>
                        </m:r>
                        <m:r>
                          <a:rPr lang="en-US" altLang="zh-CN" sz="3200" b="1" i="1" smtClean="0">
                            <a:latin typeface="Cambria Math"/>
                            <a:ea typeface="+mn-ea"/>
                            <a:sym typeface="+mn-ea"/>
                          </a:rPr>
                          <m:t>𝟏</m:t>
                        </m:r>
                        <m:r>
                          <a:rPr lang="en-US" altLang="zh-CN" sz="3200" b="1" i="1" smtClean="0">
                            <a:latin typeface="Cambria Math"/>
                            <a:ea typeface="+mn-ea"/>
                            <a:sym typeface="+mn-ea"/>
                          </a:rPr>
                          <m:t>−</m:t>
                        </m:r>
                        <m:r>
                          <a:rPr lang="en-US" altLang="zh-CN" sz="3200" b="1" i="1" smtClean="0">
                            <a:latin typeface="Cambria Math"/>
                            <a:ea typeface="+mn-ea"/>
                            <a:sym typeface="+mn-ea"/>
                          </a:rPr>
                          <m:t>𝑻</m:t>
                        </m:r>
                        <m:r>
                          <a:rPr lang="en-US" altLang="zh-CN" sz="3200" b="1" i="1" smtClean="0">
                            <a:latin typeface="Cambria Math"/>
                            <a:ea typeface="+mn-ea"/>
                            <a:sym typeface="+mn-ea"/>
                          </a:rPr>
                          <m:t>)</m:t>
                        </m:r>
                      </m:num>
                      <m:den>
                        <m:r>
                          <a:rPr lang="en-US" altLang="zh-CN" sz="3200" b="1" i="1" smtClean="0">
                            <a:latin typeface="Cambria Math"/>
                            <a:ea typeface="+mn-ea"/>
                            <a:sym typeface="+mn-ea"/>
                          </a:rPr>
                          <m:t>  </m:t>
                        </m:r>
                        <m:r>
                          <a:rPr lang="en-US" altLang="zh-CN" sz="3200" b="1" i="1" smtClean="0">
                            <a:latin typeface="Cambria Math"/>
                            <a:ea typeface="+mn-ea"/>
                            <a:sym typeface="+mn-ea"/>
                          </a:rPr>
                          <m:t>𝑷</m:t>
                        </m:r>
                        <m:r>
                          <a:rPr lang="en-US" altLang="zh-CN" sz="3200" b="1" i="1" smtClean="0">
                            <a:latin typeface="Cambria Math"/>
                            <a:ea typeface="+mn-ea"/>
                            <a:sym typeface="+mn-ea"/>
                          </a:rPr>
                          <m:t>(</m:t>
                        </m:r>
                        <m:r>
                          <a:rPr lang="en-US" altLang="zh-CN" sz="3200" b="1" i="1" smtClean="0">
                            <a:latin typeface="Cambria Math"/>
                            <a:ea typeface="+mn-ea"/>
                            <a:sym typeface="+mn-ea"/>
                          </a:rPr>
                          <m:t>𝟏</m:t>
                        </m:r>
                        <m:r>
                          <a:rPr lang="en-US" altLang="zh-CN" sz="3200" b="1" i="1" smtClean="0">
                            <a:latin typeface="Cambria Math"/>
                            <a:ea typeface="+mn-ea"/>
                            <a:sym typeface="+mn-ea"/>
                          </a:rPr>
                          <m:t>−</m:t>
                        </m:r>
                        <m:r>
                          <a:rPr lang="en-US" altLang="zh-CN" sz="3200" b="1" i="1" smtClean="0">
                            <a:latin typeface="Cambria Math"/>
                            <a:ea typeface="+mn-ea"/>
                            <a:sym typeface="+mn-ea"/>
                          </a:rPr>
                          <m:t>𝒇</m:t>
                        </m:r>
                        <m:r>
                          <a:rPr lang="en-US" altLang="zh-CN" sz="3200" b="1" i="1" smtClean="0">
                            <a:latin typeface="Cambria Math"/>
                            <a:ea typeface="+mn-ea"/>
                            <a:sym typeface="+mn-ea"/>
                          </a:rPr>
                          <m:t>)</m:t>
                        </m:r>
                      </m:den>
                    </m:f>
                  </m:oMath>
                </a14:m>
                <a:endParaRPr lang="en-US" altLang="zh-CN" sz="3200" b="1" dirty="0">
                  <a:latin typeface="+mn-ea"/>
                  <a:ea typeface="+mn-ea"/>
                  <a:sym typeface="+mn-ea"/>
                </a:endParaRPr>
              </a:p>
            </p:txBody>
          </p:sp>
        </mc:Choice>
        <mc:Fallback xmlns="">
          <p:sp>
            <p:nvSpPr>
              <p:cNvPr id="15" name="文本框 2"/>
              <p:cNvSpPr txBox="1">
                <a:spLocks noRot="1" noChangeAspect="1" noMove="1" noResize="1" noEditPoints="1" noAdjustHandles="1" noChangeArrowheads="1" noChangeShapeType="1" noTextEdit="1"/>
              </p:cNvSpPr>
              <p:nvPr/>
            </p:nvSpPr>
            <p:spPr>
              <a:xfrm>
                <a:off x="1342859" y="3750770"/>
                <a:ext cx="5862672" cy="784510"/>
              </a:xfrm>
              <a:prstGeom prst="rect">
                <a:avLst/>
              </a:prstGeom>
              <a:blipFill rotWithShape="1">
                <a:blip r:embed="rId2"/>
                <a:stretch>
                  <a:fillRect l="-3638" b="-310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825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127448" y="2060848"/>
            <a:ext cx="10225136" cy="249299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solidFill>
                  <a:schemeClr val="tx1"/>
                </a:solidFill>
                <a:latin typeface="+mn-ea"/>
                <a:sym typeface="+mn-ea"/>
              </a:rPr>
              <a:t>威盛公司所需</a:t>
            </a:r>
            <a:r>
              <a:rPr lang="zh-CN" sz="2400" b="1" dirty="0">
                <a:solidFill>
                  <a:schemeClr val="tx1"/>
                </a:solidFill>
                <a:latin typeface="+mn-ea"/>
                <a:cs typeface="Times New Roman" panose="02020603050405020304" pitchFamily="18" charset="0"/>
                <a:sym typeface="+mn-ea"/>
              </a:rPr>
              <a:t>500万元资金，拟通过发行长期债劵取得。经审批机关批准的发行章程规定：发行总量5000张，每张面值1000元，总面值500万元，期限5年，票面利率12%，到期一次还本，利息按年支付，经估算筹资费率为2%，所得税税率为25%。</a:t>
            </a:r>
            <a:endParaRPr lang="zh-CN" sz="2400" b="1" dirty="0">
              <a:solidFill>
                <a:schemeClr val="tx1"/>
              </a:solidFill>
              <a:latin typeface="+mn-ea"/>
              <a:sym typeface="+mn-ea"/>
            </a:endParaRPr>
          </a:p>
          <a:p>
            <a:pPr marL="0" indent="0">
              <a:lnSpc>
                <a:spcPct val="130000"/>
              </a:lnSpc>
            </a:pPr>
            <a:r>
              <a:rPr lang="zh-CN" sz="2400" b="1" dirty="0">
                <a:solidFill>
                  <a:schemeClr val="tx1"/>
                </a:solidFill>
                <a:latin typeface="+mn-ea"/>
                <a:sym typeface="+mn-ea"/>
              </a:rPr>
              <a:t>要求：计算该债券发行价格为</a:t>
            </a:r>
            <a:r>
              <a:rPr lang="zh-CN" sz="2400" b="1" dirty="0">
                <a:solidFill>
                  <a:schemeClr val="tx1"/>
                </a:solidFill>
                <a:latin typeface="+mn-ea"/>
                <a:cs typeface="Times New Roman" panose="02020603050405020304" pitchFamily="18" charset="0"/>
                <a:sym typeface="+mn-ea"/>
              </a:rPr>
              <a:t>1</a:t>
            </a:r>
            <a:r>
              <a:rPr lang="en-US" altLang="zh-CN" sz="2400" b="1" dirty="0">
                <a:solidFill>
                  <a:schemeClr val="tx1"/>
                </a:solidFill>
                <a:latin typeface="+mn-ea"/>
                <a:cs typeface="Times New Roman" panose="02020603050405020304" pitchFamily="18" charset="0"/>
                <a:sym typeface="+mn-ea"/>
              </a:rPr>
              <a:t>2</a:t>
            </a:r>
            <a:r>
              <a:rPr lang="zh-CN" sz="2400" b="1" dirty="0">
                <a:solidFill>
                  <a:schemeClr val="tx1"/>
                </a:solidFill>
                <a:latin typeface="+mn-ea"/>
                <a:cs typeface="Times New Roman" panose="02020603050405020304" pitchFamily="18" charset="0"/>
                <a:sym typeface="+mn-ea"/>
              </a:rPr>
              <a:t>00元</a:t>
            </a:r>
            <a:r>
              <a:rPr lang="zh-CN" altLang="en-US" sz="2400" b="1" dirty="0">
                <a:solidFill>
                  <a:schemeClr val="tx1"/>
                </a:solidFill>
                <a:latin typeface="+mn-ea"/>
                <a:cs typeface="Times New Roman" panose="02020603050405020304" pitchFamily="18" charset="0"/>
                <a:sym typeface="+mn-ea"/>
              </a:rPr>
              <a:t>、</a:t>
            </a:r>
            <a:r>
              <a:rPr lang="en-US" altLang="zh-CN" sz="2400" b="1" dirty="0">
                <a:solidFill>
                  <a:schemeClr val="tx1"/>
                </a:solidFill>
                <a:latin typeface="+mn-ea"/>
                <a:cs typeface="Times New Roman" panose="02020603050405020304" pitchFamily="18" charset="0"/>
                <a:sym typeface="+mn-ea"/>
              </a:rPr>
              <a:t>1000</a:t>
            </a:r>
            <a:r>
              <a:rPr lang="zh-CN" altLang="en-US" sz="2400" b="1" dirty="0">
                <a:solidFill>
                  <a:schemeClr val="tx1"/>
                </a:solidFill>
                <a:latin typeface="+mn-ea"/>
                <a:cs typeface="Times New Roman" panose="02020603050405020304" pitchFamily="18" charset="0"/>
                <a:sym typeface="+mn-ea"/>
              </a:rPr>
              <a:t>元、</a:t>
            </a:r>
            <a:r>
              <a:rPr lang="en-US" altLang="zh-CN" sz="2400" b="1" dirty="0">
                <a:solidFill>
                  <a:schemeClr val="tx1"/>
                </a:solidFill>
                <a:latin typeface="+mn-ea"/>
                <a:cs typeface="Times New Roman" panose="02020603050405020304" pitchFamily="18" charset="0"/>
                <a:sym typeface="+mn-ea"/>
              </a:rPr>
              <a:t>900</a:t>
            </a:r>
            <a:r>
              <a:rPr lang="zh-CN" altLang="en-US" sz="2400" b="1" dirty="0">
                <a:solidFill>
                  <a:schemeClr val="tx1"/>
                </a:solidFill>
                <a:latin typeface="+mn-ea"/>
                <a:cs typeface="Times New Roman" panose="02020603050405020304" pitchFamily="18" charset="0"/>
                <a:sym typeface="+mn-ea"/>
              </a:rPr>
              <a:t>元</a:t>
            </a:r>
            <a:r>
              <a:rPr lang="zh-CN" altLang="en-US" sz="2400" dirty="0">
                <a:solidFill>
                  <a:schemeClr val="tx1"/>
                </a:solidFill>
                <a:latin typeface="+mn-ea"/>
                <a:cs typeface="Times New Roman" panose="02020603050405020304" pitchFamily="18" charset="0"/>
                <a:sym typeface="+mn-ea"/>
              </a:rPr>
              <a:t>的资金成本</a:t>
            </a:r>
            <a:r>
              <a:rPr lang="zh-CN" sz="2400" b="1" dirty="0">
                <a:solidFill>
                  <a:schemeClr val="tx1"/>
                </a:solidFill>
                <a:latin typeface="+mn-ea"/>
                <a:cs typeface="Times New Roman" panose="02020603050405020304" pitchFamily="18" charset="0"/>
                <a:sym typeface="+mn-ea"/>
              </a:rPr>
              <a:t>。</a:t>
            </a:r>
            <a:endParaRPr lang="zh-CN" altLang="en-US" sz="2400" b="1" dirty="0">
              <a:solidFill>
                <a:schemeClr val="tx1"/>
              </a:solidFill>
              <a:latin typeface="+mn-ea"/>
            </a:endParaRPr>
          </a:p>
        </p:txBody>
      </p:sp>
      <p:sp>
        <p:nvSpPr>
          <p:cNvPr id="9" name="文本框 8"/>
          <p:cNvSpPr txBox="1"/>
          <p:nvPr/>
        </p:nvSpPr>
        <p:spPr>
          <a:xfrm>
            <a:off x="1295496" y="1244088"/>
            <a:ext cx="1030731" cy="369332"/>
          </a:xfrm>
          <a:prstGeom prst="rect">
            <a:avLst/>
          </a:prstGeom>
          <a:noFill/>
        </p:spPr>
        <p:txBody>
          <a:bodyPr wrap="none" lIns="0" tIns="0" rIns="0" bIns="0" rtlCol="0" anchor="t">
            <a:spAutoFit/>
          </a:bodyPr>
          <a:lstStyle/>
          <a:p>
            <a:r>
              <a:rPr lang="zh-CN" sz="2400" b="1" dirty="0">
                <a:latin typeface="+mn-ea"/>
                <a:ea typeface="+mn-ea"/>
                <a:sym typeface="+mn-ea"/>
              </a:rPr>
              <a:t>做一做</a:t>
            </a:r>
            <a:r>
              <a:rPr lang="en-US" altLang="zh-CN" sz="2400" b="1" dirty="0">
                <a:latin typeface="+mn-ea"/>
                <a:ea typeface="+mn-ea"/>
                <a:sym typeface="+mn-ea"/>
              </a:rPr>
              <a:t>:</a:t>
            </a:r>
          </a:p>
        </p:txBody>
      </p:sp>
      <p:grpSp>
        <p:nvGrpSpPr>
          <p:cNvPr id="10" name="组合 9"/>
          <p:cNvGrpSpPr/>
          <p:nvPr/>
        </p:nvGrpSpPr>
        <p:grpSpPr>
          <a:xfrm>
            <a:off x="88149" y="49302"/>
            <a:ext cx="4279659"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计算资金成本</a:t>
              </a:r>
            </a:p>
          </p:txBody>
        </p:sp>
      </p:grpSp>
    </p:spTree>
    <p:extLst>
      <p:ext uri="{BB962C8B-B14F-4D97-AF65-F5344CB8AC3E}">
        <p14:creationId xmlns:p14="http://schemas.microsoft.com/office/powerpoint/2010/main" val="861569025"/>
      </p:ext>
    </p:extLst>
  </p:cSld>
  <p:clrMapOvr>
    <a:masterClrMapping/>
  </p:clrMapOvr>
</p:sld>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4136</TotalTime>
  <Words>1980</Words>
  <Application>Microsoft Office PowerPoint</Application>
  <PresentationFormat>宽屏</PresentationFormat>
  <Paragraphs>191</Paragraphs>
  <Slides>24</Slides>
  <Notes>0</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24</vt:i4>
      </vt:variant>
    </vt:vector>
  </HeadingPairs>
  <TitlesOfParts>
    <vt:vector size="40" baseType="lpstr">
      <vt:lpstr>黑体</vt:lpstr>
      <vt:lpstr>华文隶书</vt:lpstr>
      <vt:lpstr>华文新魏</vt:lpstr>
      <vt:lpstr>华文行楷</vt:lpstr>
      <vt:lpstr>微软雅黑</vt:lpstr>
      <vt:lpstr>Arial</vt:lpstr>
      <vt:lpstr>Calibri</vt:lpstr>
      <vt:lpstr>Cambria Math</vt:lpstr>
      <vt:lpstr>Franklin Gothic Book</vt:lpstr>
      <vt:lpstr>Franklin Gothic Medium</vt:lpstr>
      <vt:lpstr>Verdana</vt:lpstr>
      <vt:lpstr>Wingdings</vt:lpstr>
      <vt:lpstr>2_自定义设计方案</vt:lpstr>
      <vt:lpstr>自定义设计方案</vt:lpstr>
      <vt:lpstr>1_自定义设计方案</vt:lpstr>
      <vt:lpstr>cdb2004c003l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1043</cp:revision>
  <dcterms:created xsi:type="dcterms:W3CDTF">2012-09-24T07:17:00Z</dcterms:created>
  <dcterms:modified xsi:type="dcterms:W3CDTF">2022-04-03T00:32:13Z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